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9.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30.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3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6.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7.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38.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39.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40.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3.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44.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4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46.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7.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48.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49.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50.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51.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52.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53.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54.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55.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56.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57.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58.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59.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6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61.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62.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63.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64.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65.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66.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67.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68.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69.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7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71.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72.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73.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74.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75.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76.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77.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78.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79.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80.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81.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82.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83.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84.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85.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86.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87.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88.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91"/>
  </p:notesMasterIdLst>
  <p:sldIdLst>
    <p:sldId id="256" r:id="rId2"/>
    <p:sldId id="293" r:id="rId3"/>
    <p:sldId id="292" r:id="rId4"/>
    <p:sldId id="303" r:id="rId5"/>
    <p:sldId id="294" r:id="rId6"/>
    <p:sldId id="376" r:id="rId7"/>
    <p:sldId id="295" r:id="rId8"/>
    <p:sldId id="296" r:id="rId9"/>
    <p:sldId id="297" r:id="rId10"/>
    <p:sldId id="298" r:id="rId11"/>
    <p:sldId id="299" r:id="rId12"/>
    <p:sldId id="300" r:id="rId13"/>
    <p:sldId id="301" r:id="rId14"/>
    <p:sldId id="302" r:id="rId15"/>
    <p:sldId id="377" r:id="rId16"/>
    <p:sldId id="369" r:id="rId17"/>
    <p:sldId id="304" r:id="rId18"/>
    <p:sldId id="305" r:id="rId19"/>
    <p:sldId id="307" r:id="rId20"/>
    <p:sldId id="308" r:id="rId21"/>
    <p:sldId id="310" r:id="rId22"/>
    <p:sldId id="309"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78" r:id="rId64"/>
    <p:sldId id="351" r:id="rId65"/>
    <p:sldId id="352" r:id="rId66"/>
    <p:sldId id="379" r:id="rId67"/>
    <p:sldId id="353" r:id="rId68"/>
    <p:sldId id="354" r:id="rId69"/>
    <p:sldId id="355" r:id="rId70"/>
    <p:sldId id="380" r:id="rId71"/>
    <p:sldId id="381" r:id="rId72"/>
    <p:sldId id="356" r:id="rId73"/>
    <p:sldId id="357" r:id="rId74"/>
    <p:sldId id="358" r:id="rId75"/>
    <p:sldId id="359" r:id="rId76"/>
    <p:sldId id="360" r:id="rId77"/>
    <p:sldId id="361" r:id="rId78"/>
    <p:sldId id="363" r:id="rId79"/>
    <p:sldId id="364" r:id="rId80"/>
    <p:sldId id="362" r:id="rId81"/>
    <p:sldId id="374" r:id="rId82"/>
    <p:sldId id="372" r:id="rId83"/>
    <p:sldId id="365" r:id="rId84"/>
    <p:sldId id="371" r:id="rId85"/>
    <p:sldId id="366" r:id="rId86"/>
    <p:sldId id="367" r:id="rId87"/>
    <p:sldId id="368" r:id="rId88"/>
    <p:sldId id="375" r:id="rId89"/>
    <p:sldId id="373" r:id="rId90"/>
  </p:sldIdLst>
  <p:sldSz cx="9144000" cy="5143500" type="screen16x9"/>
  <p:notesSz cx="6858000" cy="9144000"/>
  <p:embeddedFontLst>
    <p:embeddedFont>
      <p:font typeface="Fira Sans Extra Condensed Medium" panose="020B0604020202020204" charset="0"/>
      <p:regular r:id="rId92"/>
      <p:bold r:id="rId93"/>
      <p:italic r:id="rId94"/>
      <p:boldItalic r:id="rId95"/>
    </p:embeddedFont>
    <p:embeddedFont>
      <p:font typeface="Helvetica Neue" panose="020B0604020202020204" charset="0"/>
      <p:bold r:id="rId96"/>
    </p:embeddedFont>
    <p:embeddedFont>
      <p:font typeface="Roboto" panose="020000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0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6" autoAdjust="0"/>
    <p:restoredTop sz="68981" autoAdjust="0"/>
  </p:normalViewPr>
  <p:slideViewPr>
    <p:cSldViewPr snapToGrid="0">
      <p:cViewPr varScale="1">
        <p:scale>
          <a:sx n="146" d="100"/>
          <a:sy n="146" d="100"/>
        </p:scale>
        <p:origin x="1660" y="84"/>
      </p:cViewPr>
      <p:guideLst>
        <p:guide orient="horz" pos="1909"/>
        <p:guide pos="2880"/>
      </p:guideLst>
    </p:cSldViewPr>
  </p:slideViewPr>
  <p:notesTextViewPr>
    <p:cViewPr>
      <p:scale>
        <a:sx n="1" d="1"/>
        <a:sy n="1" d="1"/>
      </p:scale>
      <p:origin x="0" y="0"/>
    </p:cViewPr>
  </p:notesTextViewPr>
  <p:notesViewPr>
    <p:cSldViewPr snapToGrid="0">
      <p:cViewPr varScale="1">
        <p:scale>
          <a:sx n="121" d="100"/>
          <a:sy n="121" d="100"/>
        </p:scale>
        <p:origin x="5020" y="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91c9d0a49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91c9d0a49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a:t>
            </a:r>
            <a:br>
              <a:rPr lang="fr-FR" dirty="0"/>
            </a:br>
            <a:br>
              <a:rPr lang="fr-FR" dirty="0"/>
            </a:br>
            <a:r>
              <a:rPr lang="fr-FR" dirty="0"/>
              <a:t>Dans ce projet, nous allons voir comment réaliser un modèle de segmentation de clients pour l’entreprise « </a:t>
            </a:r>
            <a:r>
              <a:rPr lang="fr-FR" dirty="0" err="1"/>
              <a:t>Olist</a:t>
            </a:r>
            <a:r>
              <a:rPr lang="fr-FR" dirty="0"/>
              <a:t>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L’objectif est de comprendre les différents types d’utilisateurs grâce à leur comportement et à leurs données personnelles.</a:t>
            </a:r>
            <a:endParaRPr dirty="0"/>
          </a:p>
        </p:txBody>
      </p:sp>
    </p:spTree>
    <p:extLst>
      <p:ext uri="{BB962C8B-B14F-4D97-AF65-F5344CB8AC3E}">
        <p14:creationId xmlns:p14="http://schemas.microsoft.com/office/powerpoint/2010/main" val="3217954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devons fournir à l’équipe marketing une description actionnable *click* de notre segmentation et de sa logique *clic* sous-jacente pour une utilisation optimale, ainsi qu’une proposition de contrat *click* de maintenance basée sur une analyse de la stabilité des segments au cours du temps.</a:t>
            </a:r>
            <a:endParaRPr dirty="0"/>
          </a:p>
        </p:txBody>
      </p:sp>
    </p:spTree>
    <p:extLst>
      <p:ext uri="{BB962C8B-B14F-4D97-AF65-F5344CB8AC3E}">
        <p14:creationId xmlns:p14="http://schemas.microsoft.com/office/powerpoint/2010/main" val="2653906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tant que marketplace, </a:t>
            </a:r>
            <a:r>
              <a:rPr lang="fr-FR" dirty="0" err="1"/>
              <a:t>olist</a:t>
            </a:r>
            <a:r>
              <a:rPr lang="fr-FR" dirty="0"/>
              <a:t> possède plusieurs centres logistiques au Brésil. La position de ces centres influe sur le délai de livraison du produit chez le client. Ces délais ont un impact sur le comportement d’achat. Donc </a:t>
            </a:r>
            <a:r>
              <a:rPr lang="fr-FR" b="0" i="0" dirty="0">
                <a:solidFill>
                  <a:srgbClr val="000000"/>
                </a:solidFill>
                <a:effectLst/>
                <a:latin typeface="Helvetica Neue" panose="020B0604020202020204" charset="0"/>
              </a:rPr>
              <a:t>une compréhension du comportement des clients et des conditions géographiques est une méthode utile pour prendre de meilleures décisions. L’extraction de caractéristiques démographiques et </a:t>
            </a:r>
            <a:r>
              <a:rPr lang="fr-FR" b="0" i="0" dirty="0" err="1">
                <a:solidFill>
                  <a:srgbClr val="000000"/>
                </a:solidFill>
                <a:effectLst/>
                <a:latin typeface="Helvetica Neue" panose="020B0604020202020204" charset="0"/>
              </a:rPr>
              <a:t>géodémographiques</a:t>
            </a:r>
            <a:r>
              <a:rPr lang="fr-FR" b="0" i="0" dirty="0">
                <a:solidFill>
                  <a:srgbClr val="000000"/>
                </a:solidFill>
                <a:effectLst/>
                <a:latin typeface="Helvetica Neue" panose="020B0604020202020204" charset="0"/>
              </a:rPr>
              <a:t> communes permet de définir des groupes (ou segments). Cela permet d’appliquer des stratégies sur mesure pour cibler les clients et par la même occasion d’optimiser la chaîne d’approvisionnement plus efficacement.</a:t>
            </a:r>
            <a:endParaRPr dirty="0"/>
          </a:p>
        </p:txBody>
      </p:sp>
    </p:spTree>
    <p:extLst>
      <p:ext uri="{BB962C8B-B14F-4D97-AF65-F5344CB8AC3E}">
        <p14:creationId xmlns:p14="http://schemas.microsoft.com/office/powerpoint/2010/main" val="1918650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Durant cette analyse de segmentation de la clientèle, nous allons donc passer en revue le comportement d’achat et la répartition géographique. Nous allons appliquer différentes méthodes de segmentation afin d’obtenir différentes perspectives et d’identifier l’image commune valable. Cette approche nous permettra de faire un choix plus pertinent sur le modèle de machine </a:t>
            </a:r>
            <a:r>
              <a:rPr lang="fr-FR" dirty="0" err="1"/>
              <a:t>learning</a:t>
            </a:r>
            <a:r>
              <a:rPr lang="fr-FR" dirty="0"/>
              <a:t> à appliquer et à améliorer son interprétation. Ce faisant, il faut répondre aux questions suivantes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Quelles sont les relations démographiques entre les clients ?</a:t>
            </a:r>
          </a:p>
          <a:p>
            <a:pPr marL="0" lvl="0" indent="0" algn="l" rtl="0">
              <a:spcBef>
                <a:spcPts val="0"/>
              </a:spcBef>
              <a:spcAft>
                <a:spcPts val="0"/>
              </a:spcAft>
              <a:buNone/>
            </a:pPr>
            <a:r>
              <a:rPr lang="fr-FR" dirty="0"/>
              <a:t>Quelles sont les relations géographiques entre les caractéristiques des clients ?</a:t>
            </a:r>
          </a:p>
          <a:p>
            <a:pPr marL="0" lvl="0" indent="0" algn="l" rtl="0">
              <a:spcBef>
                <a:spcPts val="0"/>
              </a:spcBef>
              <a:spcAft>
                <a:spcPts val="0"/>
              </a:spcAft>
              <a:buNone/>
            </a:pPr>
            <a:r>
              <a:rPr lang="fr-FR" dirty="0"/>
              <a:t>Quelles stratégies de marketing couplé à l’intelligence artificielle sont plus aptes à cibler les segments de clientèle ?</a:t>
            </a:r>
            <a:endParaRPr dirty="0"/>
          </a:p>
        </p:txBody>
      </p:sp>
    </p:spTree>
    <p:extLst>
      <p:ext uri="{BB962C8B-B14F-4D97-AF65-F5344CB8AC3E}">
        <p14:creationId xmlns:p14="http://schemas.microsoft.com/office/powerpoint/2010/main" val="619207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répondre ces questions, nous allons aborder l’approche suivante :</a:t>
            </a:r>
          </a:p>
          <a:p>
            <a:pPr marL="0" lvl="0" indent="0" algn="l" rtl="0">
              <a:spcBef>
                <a:spcPts val="0"/>
              </a:spcBef>
              <a:spcAft>
                <a:spcPts val="0"/>
              </a:spcAft>
              <a:buNone/>
            </a:pPr>
            <a:r>
              <a:rPr lang="fr-FR" dirty="0"/>
              <a:t>Après avoir préparer et traiter les données *click*, nous procéderons à une analyse exploratoire *click* des données. Nous passerons ensuite au </a:t>
            </a:r>
            <a:r>
              <a:rPr lang="fr-FR" dirty="0" err="1"/>
              <a:t>feature</a:t>
            </a:r>
            <a:r>
              <a:rPr lang="fr-FR" dirty="0"/>
              <a:t> *click* engineering.</a:t>
            </a:r>
            <a:endParaRPr dirty="0"/>
          </a:p>
        </p:txBody>
      </p:sp>
    </p:spTree>
    <p:extLst>
      <p:ext uri="{BB962C8B-B14F-4D97-AF65-F5344CB8AC3E}">
        <p14:creationId xmlns:p14="http://schemas.microsoft.com/office/powerpoint/2010/main" val="851583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code fourni veille à respecter la convention PEP8, pour être utilisable par </a:t>
            </a:r>
            <a:r>
              <a:rPr lang="fr-FR" dirty="0" err="1"/>
              <a:t>Olist</a:t>
            </a:r>
            <a:r>
              <a:rPr lang="fr-FR" dirty="0"/>
              <a:t>.</a:t>
            </a:r>
            <a:endParaRPr dirty="0"/>
          </a:p>
        </p:txBody>
      </p:sp>
    </p:spTree>
    <p:extLst>
      <p:ext uri="{BB962C8B-B14F-4D97-AF65-F5344CB8AC3E}">
        <p14:creationId xmlns:p14="http://schemas.microsoft.com/office/powerpoint/2010/main" val="337697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approche nous permettra de réaliser 3 méthodes marketing de segmentation complémentaire qui sont la segmentation démographique *click*, la segmentation </a:t>
            </a:r>
            <a:r>
              <a:rPr lang="fr-FR" dirty="0" err="1"/>
              <a:t>géodémographique</a:t>
            </a:r>
            <a:r>
              <a:rPr lang="fr-FR" dirty="0"/>
              <a:t> *click* et l’analyse RFM *click*</a:t>
            </a:r>
            <a:endParaRPr dirty="0"/>
          </a:p>
        </p:txBody>
      </p:sp>
    </p:spTree>
    <p:extLst>
      <p:ext uri="{BB962C8B-B14F-4D97-AF65-F5344CB8AC3E}">
        <p14:creationId xmlns:p14="http://schemas.microsoft.com/office/powerpoint/2010/main" val="198789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que nous avons défini l’approche, passons à son application en commençant par le traitement des données</a:t>
            </a:r>
            <a:endParaRPr dirty="0"/>
          </a:p>
        </p:txBody>
      </p:sp>
    </p:spTree>
    <p:extLst>
      <p:ext uri="{BB962C8B-B14F-4D97-AF65-F5344CB8AC3E}">
        <p14:creationId xmlns:p14="http://schemas.microsoft.com/office/powerpoint/2010/main" val="196530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jeu de données fourni est constitué de données historiques de commandes de 2016 à 2018 *clicks* et contient 100 000 *clicks commandes.</a:t>
            </a:r>
            <a:endParaRPr dirty="0"/>
          </a:p>
        </p:txBody>
      </p:sp>
    </p:spTree>
    <p:extLst>
      <p:ext uri="{BB962C8B-B14F-4D97-AF65-F5344CB8AC3E}">
        <p14:creationId xmlns:p14="http://schemas.microsoft.com/office/powerpoint/2010/main" val="2112999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y a 8 fichiers disponibles. Le modèle de données ci-dessous affiche à haut niveau les références entre ces tables de données et de consultation. </a:t>
            </a:r>
            <a:endParaRPr dirty="0"/>
          </a:p>
        </p:txBody>
      </p:sp>
    </p:spTree>
    <p:extLst>
      <p:ext uri="{BB962C8B-B14F-4D97-AF65-F5344CB8AC3E}">
        <p14:creationId xmlns:p14="http://schemas.microsoft.com/office/powerpoint/2010/main" val="168669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aborderons la problématique en plusieurs parties</a:t>
            </a:r>
            <a:endParaRPr dirty="0"/>
          </a:p>
        </p:txBody>
      </p:sp>
    </p:spTree>
    <p:extLst>
      <p:ext uri="{BB962C8B-B14F-4D97-AF65-F5344CB8AC3E}">
        <p14:creationId xmlns:p14="http://schemas.microsoft.com/office/powerpoint/2010/main" val="2350826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avoir une vue d’ensemble rapide et efficace, les 8 fichiers qui composent le jeu de données ont été fusionnés pour générer un rapport avec Pandas-profiling. Dans l’ensemble, avec 4 % de valeurs manquantes et 0 doublon, le jeu de données semble très propre et ne nécessitera que très peu de préparations. Autre détail intéressant à prendre en compte, le jeu de données ne contient aucune aberration. Il existe des valeurs atypiques et au vu de l’objectif et de l’enjeu économique, il faut les préserver. Ce rapport va nous permettre de gagner un gain de temps considérable dans le traitement des données.</a:t>
            </a:r>
          </a:p>
        </p:txBody>
      </p:sp>
    </p:spTree>
    <p:extLst>
      <p:ext uri="{BB962C8B-B14F-4D97-AF65-F5344CB8AC3E}">
        <p14:creationId xmlns:p14="http://schemas.microsoft.com/office/powerpoint/2010/main" val="15408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la suite de la lecture du document, 5 fichiers ont été retenus pour répondre à la problématique :</a:t>
            </a:r>
          </a:p>
          <a:p>
            <a:pPr marL="171450" lvl="0" indent="-171450" algn="l" rtl="0">
              <a:spcBef>
                <a:spcPts val="0"/>
              </a:spcBef>
              <a:spcAft>
                <a:spcPts val="0"/>
              </a:spcAft>
            </a:pPr>
            <a:r>
              <a:rPr lang="fr-FR" dirty="0"/>
              <a:t>Les commandes (olist_orders_dataset.csv)</a:t>
            </a:r>
          </a:p>
          <a:p>
            <a:pPr marL="171450" lvl="0" indent="-171450" algn="l" rtl="0">
              <a:spcBef>
                <a:spcPts val="0"/>
              </a:spcBef>
              <a:spcAft>
                <a:spcPts val="0"/>
              </a:spcAft>
            </a:pPr>
            <a:r>
              <a:rPr lang="fr-FR" dirty="0"/>
              <a:t>Les articles de commande (olist_order_items_dataset.csv)</a:t>
            </a:r>
          </a:p>
          <a:p>
            <a:pPr marL="171450" lvl="0" indent="-171450" algn="l" rtl="0">
              <a:spcBef>
                <a:spcPts val="0"/>
              </a:spcBef>
              <a:spcAft>
                <a:spcPts val="0"/>
              </a:spcAft>
            </a:pPr>
            <a:r>
              <a:rPr lang="fr-FR" dirty="0"/>
              <a:t>Les produits (olist_products_dataset.csv)</a:t>
            </a:r>
          </a:p>
          <a:p>
            <a:pPr marL="171450" lvl="0" indent="-171450" algn="l" rtl="0">
              <a:spcBef>
                <a:spcPts val="0"/>
              </a:spcBef>
              <a:spcAft>
                <a:spcPts val="0"/>
              </a:spcAft>
            </a:pPr>
            <a:r>
              <a:rPr lang="fr-FR" dirty="0"/>
              <a:t>Les clients (olist_customers_dataset.csv)</a:t>
            </a:r>
          </a:p>
          <a:p>
            <a:pPr marL="171450" lvl="0" indent="-171450" algn="l" rtl="0">
              <a:spcBef>
                <a:spcPts val="0"/>
              </a:spcBef>
              <a:spcAft>
                <a:spcPts val="0"/>
              </a:spcAft>
            </a:pPr>
            <a:r>
              <a:rPr lang="fr-FR" dirty="0"/>
              <a:t>La géolocalisation (olist_geolocation_dataset.csv)</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les traiter méthodiquement.</a:t>
            </a:r>
          </a:p>
        </p:txBody>
      </p:sp>
    </p:spTree>
    <p:extLst>
      <p:ext uri="{BB962C8B-B14F-4D97-AF65-F5344CB8AC3E}">
        <p14:creationId xmlns:p14="http://schemas.microsoft.com/office/powerpoint/2010/main" val="1346470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Parce que travailler avec des données propres est une exigence clé, nous devons toujours prendre soin de certaines bases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Comprendre le contenu des données</a:t>
            </a:r>
          </a:p>
          <a:p>
            <a:pPr marL="0" lvl="0" indent="0" algn="l" rtl="0">
              <a:spcBef>
                <a:spcPts val="0"/>
              </a:spcBef>
              <a:spcAft>
                <a:spcPts val="0"/>
              </a:spcAft>
              <a:buNone/>
            </a:pPr>
            <a:r>
              <a:rPr lang="fr-FR" dirty="0"/>
              <a:t>Vérifier les données manquantes : s’il y a des données manquantes, il faut soit remplacer, soit supprimer les lignes ou les colonnes. Il n’existe pas de norme sur la façon de traiter les informations manquantes, car cela dépend de la situation, de la gravité et de la nécessité du </a:t>
            </a:r>
            <a:r>
              <a:rPr lang="fr-FR" dirty="0" err="1"/>
              <a:t>feature</a:t>
            </a:r>
            <a:r>
              <a:rPr lang="fr-FR" dirty="0"/>
              <a:t>.</a:t>
            </a:r>
          </a:p>
          <a:p>
            <a:pPr marL="0" lvl="0" indent="0" algn="l" rtl="0">
              <a:spcBef>
                <a:spcPts val="0"/>
              </a:spcBef>
              <a:spcAft>
                <a:spcPts val="0"/>
              </a:spcAft>
              <a:buNone/>
            </a:pPr>
            <a:r>
              <a:rPr lang="fr-FR" dirty="0"/>
              <a:t>Vérifier la présence de doublons</a:t>
            </a:r>
          </a:p>
          <a:p>
            <a:pPr marL="0" lvl="0" indent="0" algn="l" rtl="0">
              <a:spcBef>
                <a:spcPts val="0"/>
              </a:spcBef>
              <a:spcAft>
                <a:spcPts val="0"/>
              </a:spcAft>
              <a:buNone/>
            </a:pPr>
            <a:r>
              <a:rPr lang="fr-FR" dirty="0"/>
              <a:t>Vérifier les formats de données</a:t>
            </a:r>
          </a:p>
          <a:p>
            <a:pPr marL="0" lvl="0" indent="0" algn="l" rtl="0">
              <a:spcBef>
                <a:spcPts val="0"/>
              </a:spcBef>
              <a:spcAft>
                <a:spcPts val="0"/>
              </a:spcAft>
              <a:buNone/>
            </a:pPr>
            <a:r>
              <a:rPr lang="fr-FR" dirty="0"/>
              <a:t>Vérifier si les résultats ont un sens</a:t>
            </a:r>
            <a:endParaRPr dirty="0"/>
          </a:p>
        </p:txBody>
      </p:sp>
    </p:spTree>
    <p:extLst>
      <p:ext uri="{BB962C8B-B14F-4D97-AF65-F5344CB8AC3E}">
        <p14:creationId xmlns:p14="http://schemas.microsoft.com/office/powerpoint/2010/main" val="90902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Durant la préparation, nous commençons par fusionner les données en rapport avec les achats de produits qui nous serviront dans l’étude de la segmentation des clients.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Ensuite, nous traitons les commandes puis les articles de commande pour finir par les produits. Nous fusionnons les </a:t>
            </a:r>
            <a:r>
              <a:rPr lang="fr-FR" dirty="0" err="1"/>
              <a:t>dataframes</a:t>
            </a:r>
            <a:r>
              <a:rPr lang="fr-FR" dirty="0"/>
              <a:t> au fur et à mesure du traitement des données.</a:t>
            </a:r>
          </a:p>
        </p:txBody>
      </p:sp>
    </p:spTree>
    <p:extLst>
      <p:ext uri="{BB962C8B-B14F-4D97-AF65-F5344CB8AC3E}">
        <p14:creationId xmlns:p14="http://schemas.microsoft.com/office/powerpoint/2010/main" val="61031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table des données de commande contient les ID de commande avec horodatage et l’ID du client.</a:t>
            </a:r>
          </a:p>
        </p:txBody>
      </p:sp>
    </p:spTree>
    <p:extLst>
      <p:ext uri="{BB962C8B-B14F-4D97-AF65-F5344CB8AC3E}">
        <p14:creationId xmlns:p14="http://schemas.microsoft.com/office/powerpoint/2010/main" val="141980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2 965 dates de livraison au client sont manquantes (3 %)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date devra également être formatée en </a:t>
            </a:r>
            <a:r>
              <a:rPr lang="fr-FR" dirty="0" err="1"/>
              <a:t>datetime</a:t>
            </a:r>
            <a:r>
              <a:rPr lang="fr-FR" dirty="0"/>
              <a:t>. Les dates seront réduites à la date uniquement (sans l’heure), afin qu’elles puissent être regroupées par jours plus tard.</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dates importantes pour notre projet sont la date d’achat de la commande, la date de livraison et la date de livraison estimée. Nous devons convertir ces deux colonnes au format date et remplir les valeurs erronées de la colonne « </a:t>
            </a:r>
            <a:r>
              <a:rPr lang="fr-FR" dirty="0" err="1"/>
              <a:t>order_delivered_customer_date</a:t>
            </a:r>
            <a:r>
              <a:rPr lang="fr-FR" dirty="0"/>
              <a:t> » avec « </a:t>
            </a:r>
            <a:r>
              <a:rPr lang="fr-FR" dirty="0" err="1"/>
              <a:t>ffill</a:t>
            </a:r>
            <a:r>
              <a:rPr lang="fr-FR" dirty="0"/>
              <a:t>’ (</a:t>
            </a:r>
            <a:r>
              <a:rPr lang="fr-FR" dirty="0" err="1"/>
              <a:t>forward</a:t>
            </a:r>
            <a:r>
              <a:rPr lang="fr-FR" dirty="0"/>
              <a:t> </a:t>
            </a:r>
            <a:r>
              <a:rPr lang="fr-FR" dirty="0" err="1"/>
              <a:t>fill</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Deux points à prendre en compte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liste doit être triée par ordre.</a:t>
            </a:r>
          </a:p>
          <a:p>
            <a:pPr marL="0" lvl="0" indent="0" algn="l" rtl="0">
              <a:spcBef>
                <a:spcPts val="0"/>
              </a:spcBef>
              <a:spcAft>
                <a:spcPts val="0"/>
              </a:spcAft>
              <a:buNone/>
            </a:pPr>
            <a:r>
              <a:rPr lang="fr-FR" dirty="0"/>
              <a:t>« </a:t>
            </a:r>
            <a:r>
              <a:rPr lang="fr-FR" dirty="0" err="1"/>
              <a:t>ffill</a:t>
            </a:r>
            <a:r>
              <a:rPr lang="fr-FR" dirty="0"/>
              <a:t> » ne fonctionnera pas pour les premières cellules si elles appartiennent à des cellules vides. Dans notre cas, les 3 premières valeurs étaient vides, alors elles ont été remplacées à l’aide d’un « </a:t>
            </a:r>
            <a:r>
              <a:rPr lang="fr-FR" dirty="0" err="1"/>
              <a:t>bfill</a:t>
            </a:r>
            <a:r>
              <a:rPr lang="fr-FR" dirty="0"/>
              <a:t> » (</a:t>
            </a:r>
            <a:r>
              <a:rPr lang="fr-FR" dirty="0" err="1"/>
              <a:t>backward</a:t>
            </a:r>
            <a:r>
              <a:rPr lang="fr-FR" dirty="0"/>
              <a:t> </a:t>
            </a:r>
            <a:r>
              <a:rPr lang="fr-FR" dirty="0" err="1"/>
              <a:t>fill</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panose="020B0604020202020204" charset="0"/>
              </a:rPr>
              <a:t>Il peut être utile de conserver l’horodatage de la commande et de la livraison [h : m : s] pour une analyse ultérieure.</a:t>
            </a:r>
            <a:endParaRPr lang="fr-FR" dirty="0"/>
          </a:p>
        </p:txBody>
      </p:sp>
    </p:spTree>
    <p:extLst>
      <p:ext uri="{BB962C8B-B14F-4D97-AF65-F5344CB8AC3E}">
        <p14:creationId xmlns:p14="http://schemas.microsoft.com/office/powerpoint/2010/main" val="284197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Tout semble en ordre. Dorénavant, le jeu de données est propre. Il ne contient aucune valeur vide ou en double et les variables sont dans un format adéquat.</a:t>
            </a:r>
            <a:endParaRPr lang="fr-FR" dirty="0"/>
          </a:p>
        </p:txBody>
      </p:sp>
    </p:spTree>
    <p:extLst>
      <p:ext uri="{BB962C8B-B14F-4D97-AF65-F5344CB8AC3E}">
        <p14:creationId xmlns:p14="http://schemas.microsoft.com/office/powerpoint/2010/main" val="17574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allons également ajouter une colonne où la date de la commande est exprimée au format ordinal. Ce format numérique simplifiera certains des processus ultérieurs.</a:t>
            </a:r>
            <a:endParaRPr lang="fr-FR" dirty="0"/>
          </a:p>
        </p:txBody>
      </p:sp>
    </p:spTree>
    <p:extLst>
      <p:ext uri="{BB962C8B-B14F-4D97-AF65-F5344CB8AC3E}">
        <p14:creationId xmlns:p14="http://schemas.microsoft.com/office/powerpoint/2010/main" val="3645178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Lorsqu’il s’agit du délai de livraison, ces </a:t>
            </a:r>
            <a:r>
              <a:rPr lang="fr-FR" b="0" i="0" dirty="0" err="1">
                <a:solidFill>
                  <a:srgbClr val="000000"/>
                </a:solidFill>
                <a:effectLst/>
                <a:latin typeface="Helvetica Neue" panose="020B0604020202020204" charset="0"/>
              </a:rPr>
              <a:t>features</a:t>
            </a:r>
            <a:r>
              <a:rPr lang="fr-FR" b="0" i="0" dirty="0">
                <a:solidFill>
                  <a:srgbClr val="000000"/>
                </a:solidFill>
                <a:effectLst/>
                <a:latin typeface="Helvetica Neue" panose="020B0604020202020204" charset="0"/>
              </a:rPr>
              <a:t> peuvent être intéressantes, notamment pour avoir un indice sur comportement des clients lors de la segmentation (ex. : la fréquence) :</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Différence entre la date de livraison estimée et la date de livraison réelle (</a:t>
            </a:r>
            <a:r>
              <a:rPr lang="fr-FR" b="0" i="0" dirty="0" err="1">
                <a:solidFill>
                  <a:srgbClr val="000000"/>
                </a:solidFill>
                <a:effectLst/>
                <a:latin typeface="Helvetica Neue" panose="020B0604020202020204" charset="0"/>
              </a:rPr>
              <a:t>shipping_time_delta</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r>
              <a:rPr lang="fr-FR" b="0" i="0" dirty="0">
                <a:solidFill>
                  <a:srgbClr val="000000"/>
                </a:solidFill>
                <a:effectLst/>
                <a:latin typeface="Helvetica Neue" panose="020B0604020202020204" charset="0"/>
              </a:rPr>
              <a:t>Différence entre la date de commande et la date de livraison (</a:t>
            </a:r>
            <a:r>
              <a:rPr lang="fr-FR" b="0" i="0" dirty="0" err="1">
                <a:solidFill>
                  <a:srgbClr val="000000"/>
                </a:solidFill>
                <a:effectLst/>
                <a:latin typeface="Helvetica Neue" panose="020B0604020202020204" charset="0"/>
              </a:rPr>
              <a:t>shipping_duration</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r>
              <a:rPr lang="fr-FR" b="0" i="0" dirty="0">
                <a:solidFill>
                  <a:srgbClr val="000000"/>
                </a:solidFill>
                <a:effectLst/>
                <a:latin typeface="Helvetica Neue" panose="020B0604020202020204" charset="0"/>
              </a:rPr>
              <a:t>Différence entre la date de commande et la date de livraison estimée (</a:t>
            </a:r>
            <a:r>
              <a:rPr lang="fr-FR" b="0" i="0" dirty="0" err="1">
                <a:solidFill>
                  <a:srgbClr val="000000"/>
                </a:solidFill>
                <a:effectLst/>
                <a:latin typeface="Helvetica Neue" panose="020B0604020202020204" charset="0"/>
              </a:rPr>
              <a:t>estimated_duration</a:t>
            </a:r>
            <a:r>
              <a:rPr lang="fr-FR" b="0" i="0" dirty="0">
                <a:solidFill>
                  <a:srgbClr val="000000"/>
                </a:solidFill>
                <a:effectLst/>
                <a:latin typeface="Helvetica Neue" panose="020B0604020202020204" charset="0"/>
              </a:rPr>
              <a:t>)</a:t>
            </a:r>
            <a:endParaRPr lang="fr-FR" dirty="0"/>
          </a:p>
        </p:txBody>
      </p:sp>
    </p:spTree>
    <p:extLst>
      <p:ext uri="{BB962C8B-B14F-4D97-AF65-F5344CB8AC3E}">
        <p14:creationId xmlns:p14="http://schemas.microsoft.com/office/powerpoint/2010/main" val="130074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table des commandes est prête. Nous avons généré 4 nouvelles </a:t>
            </a:r>
            <a:r>
              <a:rPr lang="fr-FR" dirty="0" err="1"/>
              <a:t>features</a:t>
            </a:r>
            <a:r>
              <a:rPr lang="fr-FR" dirty="0"/>
              <a:t> qui nous serviront lors de la segmentation pour étudier le comportement du client dans le temps.</a:t>
            </a:r>
          </a:p>
        </p:txBody>
      </p:sp>
    </p:spTree>
    <p:extLst>
      <p:ext uri="{BB962C8B-B14F-4D97-AF65-F5344CB8AC3E}">
        <p14:creationId xmlns:p14="http://schemas.microsoft.com/office/powerpoint/2010/main" val="2371302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commencerons par présenter l’entreprise et son besoin *click* puis explorerons le jeu de données et les traitements effectués *click* pour explorer les solutions envisageables *click* et fournir une solution adéquate </a:t>
            </a:r>
            <a:r>
              <a:rPr lang="fr-FR" b="1" dirty="0"/>
              <a:t>*click*</a:t>
            </a:r>
            <a:r>
              <a:rPr lang="fr-FR" b="0" dirty="0"/>
              <a:t>.</a:t>
            </a:r>
            <a:r>
              <a:rPr lang="fr-FR" b="1" dirty="0"/>
              <a:t> </a:t>
            </a:r>
            <a:r>
              <a:rPr lang="fr-FR" dirty="0"/>
              <a:t>Nous conclurons avec un récapitulatif avant de finir par une série de questions/réponse.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8555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table contient les commandes en détail avec les UGS (Unité de Gestion des Stocks, ou SKU en anglais, autrement dit l’ID du produit), le vendeur et les prix. Elle ne contient aucune valeur manquante.</a:t>
            </a:r>
          </a:p>
        </p:txBody>
      </p:sp>
    </p:spTree>
    <p:extLst>
      <p:ext uri="{BB962C8B-B14F-4D97-AF65-F5344CB8AC3E}">
        <p14:creationId xmlns:p14="http://schemas.microsoft.com/office/powerpoint/2010/main" val="2427014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table actuelle est liée la table précédente grâce à la variable « </a:t>
            </a:r>
            <a:r>
              <a:rPr lang="fr-FR" dirty="0" err="1"/>
              <a:t>order_id</a:t>
            </a:r>
            <a:r>
              <a:rPr lang="fr-FR" dirty="0"/>
              <a:t> ». Tous les « </a:t>
            </a:r>
            <a:r>
              <a:rPr lang="fr-FR" dirty="0" err="1"/>
              <a:t>order_id</a:t>
            </a:r>
            <a:r>
              <a:rPr lang="fr-FR" dirty="0"/>
              <a:t> » contenus dans les articles des commandes sont aussi présents dans la table des commandes.</a:t>
            </a:r>
          </a:p>
          <a:p>
            <a:pPr marL="0" lvl="0" indent="0" algn="l" rtl="0">
              <a:spcBef>
                <a:spcPts val="0"/>
              </a:spcBef>
              <a:spcAft>
                <a:spcPts val="0"/>
              </a:spcAft>
              <a:buNone/>
            </a:pPr>
            <a:r>
              <a:rPr lang="fr-FR" dirty="0"/>
              <a:t>Cependant, dans la table des articles de commandes il y a 775 commandes soit 0,8 % </a:t>
            </a:r>
            <a:r>
              <a:rPr lang="fr-FR" b="0" i="0" dirty="0">
                <a:solidFill>
                  <a:srgbClr val="000000"/>
                </a:solidFill>
                <a:effectLst/>
                <a:latin typeface="Helvetica Neue" panose="020B0604020202020204" charset="0"/>
              </a:rPr>
              <a:t>pour lesquelles nous n’avons pas de détails. Regardons cela de plus près.</a:t>
            </a:r>
            <a:endParaRPr lang="fr-FR" dirty="0"/>
          </a:p>
        </p:txBody>
      </p:sp>
    </p:spTree>
    <p:extLst>
      <p:ext uri="{BB962C8B-B14F-4D97-AF65-F5344CB8AC3E}">
        <p14:creationId xmlns:p14="http://schemas.microsoft.com/office/powerpoint/2010/main" val="84318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Une grande majorité des commandes sans détails sont signalées comme « indisponibles » ou « annulées ». Nous pouvons supposer que ces deux conditions mènent à la même conclusion, à savoir que la commande n’a pas été exécutée. Dans le cadre de notre objectif, nous allons donc supprimer ces lignes du jeu de données. Maintenant, nous allons chercher s’il existe des doublons.</a:t>
            </a:r>
            <a:endParaRPr lang="fr-FR" dirty="0"/>
          </a:p>
        </p:txBody>
      </p:sp>
    </p:spTree>
    <p:extLst>
      <p:ext uri="{BB962C8B-B14F-4D97-AF65-F5344CB8AC3E}">
        <p14:creationId xmlns:p14="http://schemas.microsoft.com/office/powerpoint/2010/main" val="3804092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Après analyse, les doublons sont en réalité la même ligne de commande, mais décomposée en plusieurs lignes.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En d’autres termes : La structure de cette table des articles de commande n’utilise pas de </a:t>
            </a:r>
            <a:r>
              <a:rPr lang="fr-FR" b="0" i="0" dirty="0" err="1">
                <a:solidFill>
                  <a:srgbClr val="000000"/>
                </a:solidFill>
                <a:effectLst/>
                <a:latin typeface="Helvetica Neue" panose="020B0604020202020204" charset="0"/>
              </a:rPr>
              <a:t>feature</a:t>
            </a:r>
            <a:r>
              <a:rPr lang="fr-FR" b="0" i="0" dirty="0">
                <a:solidFill>
                  <a:srgbClr val="000000"/>
                </a:solidFill>
                <a:effectLst/>
                <a:latin typeface="Helvetica Neue" panose="020B0604020202020204" charset="0"/>
              </a:rPr>
              <a:t> pour la quantité de commandes, mais des lignes de commande répétées (« </a:t>
            </a:r>
            <a:r>
              <a:rPr lang="fr-FR" b="0" i="0" dirty="0" err="1">
                <a:solidFill>
                  <a:srgbClr val="000000"/>
                </a:solidFill>
                <a:effectLst/>
                <a:latin typeface="Helvetica Neue" panose="020B0604020202020204" charset="0"/>
              </a:rPr>
              <a:t>order_item_id</a:t>
            </a:r>
            <a:r>
              <a:rPr lang="fr-FR" b="0" i="0" dirty="0">
                <a:solidFill>
                  <a:srgbClr val="000000"/>
                </a:solidFill>
                <a:effectLst/>
                <a:latin typeface="Helvetica Neue" panose="020B0604020202020204" charset="0"/>
              </a:rPr>
              <a:t> » est un compteur de commandes).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avons besoin d’une </a:t>
            </a:r>
            <a:r>
              <a:rPr lang="fr-FR" b="0" i="0" dirty="0" err="1">
                <a:solidFill>
                  <a:srgbClr val="000000"/>
                </a:solidFill>
                <a:effectLst/>
                <a:latin typeface="Helvetica Neue" panose="020B0604020202020204" charset="0"/>
              </a:rPr>
              <a:t>feature</a:t>
            </a:r>
            <a:r>
              <a:rPr lang="fr-FR" b="0" i="0" dirty="0">
                <a:solidFill>
                  <a:srgbClr val="000000"/>
                </a:solidFill>
                <a:effectLst/>
                <a:latin typeface="Helvetica Neue" panose="020B0604020202020204" charset="0"/>
              </a:rPr>
              <a:t> qui comptabilise la quantité pour un profil de commande analysé. Une nouvelle colonne de quantité (« </a:t>
            </a:r>
            <a:r>
              <a:rPr lang="fr-FR" b="0" i="0" dirty="0" err="1">
                <a:solidFill>
                  <a:srgbClr val="000000"/>
                </a:solidFill>
                <a:effectLst/>
                <a:latin typeface="Helvetica Neue" panose="020B0604020202020204" charset="0"/>
              </a:rPr>
              <a:t>qty</a:t>
            </a:r>
            <a:r>
              <a:rPr lang="fr-FR" b="0" i="0" dirty="0">
                <a:solidFill>
                  <a:srgbClr val="000000"/>
                </a:solidFill>
                <a:effectLst/>
                <a:latin typeface="Helvetica Neue" panose="020B0604020202020204" charset="0"/>
              </a:rPr>
              <a:t> ») sera ajoutée qui cumulera la quantité de commande.</a:t>
            </a:r>
            <a:endParaRPr lang="fr-FR" dirty="0"/>
          </a:p>
        </p:txBody>
      </p:sp>
    </p:spTree>
    <p:extLst>
      <p:ext uri="{BB962C8B-B14F-4D97-AF65-F5344CB8AC3E}">
        <p14:creationId xmlns:p14="http://schemas.microsoft.com/office/powerpoint/2010/main" val="1630950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Pour ce faire, nous avons fait quelques hypothèses par souci de simplification nous pouvons le vulgariser ainsi :</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171450" lvl="0" indent="-171450" algn="l" rtl="0">
              <a:spcBef>
                <a:spcPts val="0"/>
              </a:spcBef>
              <a:spcAft>
                <a:spcPts val="0"/>
              </a:spcAft>
            </a:pPr>
            <a:r>
              <a:rPr lang="fr-FR" b="0" i="0" dirty="0">
                <a:solidFill>
                  <a:srgbClr val="000000"/>
                </a:solidFill>
                <a:effectLst/>
                <a:latin typeface="Helvetica Neue" panose="020B0604020202020204" charset="0"/>
              </a:rPr>
              <a:t>Le produit « </a:t>
            </a:r>
            <a:r>
              <a:rPr lang="fr-FR" b="0" i="0" dirty="0" err="1">
                <a:solidFill>
                  <a:srgbClr val="000000"/>
                </a:solidFill>
                <a:effectLst/>
                <a:latin typeface="Helvetica Neue" panose="020B0604020202020204" charset="0"/>
              </a:rPr>
              <a:t>order_item_id</a:t>
            </a:r>
            <a:r>
              <a:rPr lang="fr-FR" b="0" i="0" dirty="0">
                <a:solidFill>
                  <a:srgbClr val="000000"/>
                </a:solidFill>
                <a:effectLst/>
                <a:latin typeface="Helvetica Neue" panose="020B0604020202020204" charset="0"/>
              </a:rPr>
              <a:t> » est toujours vendu par le même vendeur « </a:t>
            </a:r>
            <a:r>
              <a:rPr lang="fr-FR" b="0" i="0" dirty="0" err="1">
                <a:solidFill>
                  <a:srgbClr val="000000"/>
                </a:solidFill>
                <a:effectLst/>
                <a:latin typeface="Helvetica Neue" panose="020B0604020202020204" charset="0"/>
              </a:rPr>
              <a:t>seller_id</a:t>
            </a:r>
            <a:r>
              <a:rPr lang="fr-FR" b="0" i="0" dirty="0">
                <a:solidFill>
                  <a:srgbClr val="000000"/>
                </a:solidFill>
                <a:effectLst/>
                <a:latin typeface="Helvetica Neue" panose="020B0604020202020204" charset="0"/>
              </a:rPr>
              <a:t> ».</a:t>
            </a:r>
          </a:p>
          <a:p>
            <a:pPr marL="171450" lvl="0" indent="-171450" algn="l" rtl="0">
              <a:spcBef>
                <a:spcPts val="0"/>
              </a:spcBef>
              <a:spcAft>
                <a:spcPts val="0"/>
              </a:spcAft>
            </a:pPr>
            <a:r>
              <a:rPr lang="fr-FR" b="0" i="0" dirty="0">
                <a:solidFill>
                  <a:srgbClr val="000000"/>
                </a:solidFill>
                <a:effectLst/>
                <a:latin typeface="Helvetica Neue" panose="020B0604020202020204" charset="0"/>
              </a:rPr>
              <a:t>La date limite d’expédition « </a:t>
            </a:r>
            <a:r>
              <a:rPr lang="fr-FR" b="0" i="0" dirty="0" err="1">
                <a:solidFill>
                  <a:srgbClr val="000000"/>
                </a:solidFill>
                <a:effectLst/>
                <a:latin typeface="Helvetica Neue" panose="020B0604020202020204" charset="0"/>
              </a:rPr>
              <a:t>shipping_limit_date</a:t>
            </a:r>
            <a:r>
              <a:rPr lang="fr-FR" b="0" i="0" dirty="0">
                <a:solidFill>
                  <a:srgbClr val="000000"/>
                </a:solidFill>
                <a:effectLst/>
                <a:latin typeface="Helvetica Neue" panose="020B0604020202020204" charset="0"/>
              </a:rPr>
              <a:t> » est simplement la première entrée.</a:t>
            </a:r>
          </a:p>
          <a:p>
            <a:pPr marL="171450" lvl="0" indent="-171450" algn="l" rtl="0">
              <a:spcBef>
                <a:spcPts val="0"/>
              </a:spcBef>
              <a:spcAft>
                <a:spcPts val="0"/>
              </a:spcAft>
            </a:pPr>
            <a:r>
              <a:rPr lang="fr-FR" b="0" i="0" dirty="0">
                <a:solidFill>
                  <a:srgbClr val="000000"/>
                </a:solidFill>
                <a:effectLst/>
                <a:latin typeface="Helvetica Neue" panose="020B0604020202020204" charset="0"/>
              </a:rPr>
              <a:t>Le prix « </a:t>
            </a:r>
            <a:r>
              <a:rPr lang="fr-FR" b="0" i="0" dirty="0" err="1">
                <a:solidFill>
                  <a:srgbClr val="000000"/>
                </a:solidFill>
                <a:effectLst/>
                <a:latin typeface="Helvetica Neue" panose="020B0604020202020204" charset="0"/>
              </a:rPr>
              <a:t>price</a:t>
            </a:r>
            <a:r>
              <a:rPr lang="fr-FR" b="0" i="0" dirty="0">
                <a:solidFill>
                  <a:srgbClr val="000000"/>
                </a:solidFill>
                <a:effectLst/>
                <a:latin typeface="Helvetica Neue" panose="020B0604020202020204" charset="0"/>
              </a:rPr>
              <a:t> » est la première entrée (nous ne pouvons pas vérifier s’il y a eu une évolution des prix avec cette nouvelle table).</a:t>
            </a:r>
          </a:p>
          <a:p>
            <a:pPr marL="171450" lvl="0" indent="-171450" algn="l" rtl="0">
              <a:spcBef>
                <a:spcPts val="0"/>
              </a:spcBef>
              <a:spcAft>
                <a:spcPts val="0"/>
              </a:spcAft>
            </a:pPr>
            <a:r>
              <a:rPr lang="fr-FR" b="0" i="0" dirty="0">
                <a:solidFill>
                  <a:srgbClr val="000000"/>
                </a:solidFill>
                <a:effectLst/>
                <a:latin typeface="Helvetica Neue" panose="020B0604020202020204" charset="0"/>
              </a:rPr>
              <a:t>Il en va de même pour la valeur du prix d’expédition « </a:t>
            </a:r>
            <a:r>
              <a:rPr lang="fr-FR" b="0" i="0" dirty="0" err="1">
                <a:solidFill>
                  <a:srgbClr val="000000"/>
                </a:solidFill>
                <a:effectLst/>
                <a:latin typeface="Helvetica Neue" panose="020B0604020202020204" charset="0"/>
              </a:rPr>
              <a:t>freight_value</a:t>
            </a:r>
            <a:r>
              <a:rPr lang="fr-FR" b="0" i="0" dirty="0">
                <a:solidFill>
                  <a:srgbClr val="000000"/>
                </a:solidFill>
                <a:effectLst/>
                <a:latin typeface="Helvetica Neue" panose="020B0604020202020204" charset="0"/>
              </a:rPr>
              <a:t>« </a:t>
            </a:r>
          </a:p>
          <a:p>
            <a:pPr marL="171450" lvl="0" indent="-171450" algn="l" rtl="0">
              <a:spcBef>
                <a:spcPts val="0"/>
              </a:spcBef>
              <a:spcAft>
                <a:spcPts val="0"/>
              </a:spcAft>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devons à présent vérifier qu’aucune donnée n’ait été perdue.</a:t>
            </a:r>
            <a:endParaRPr lang="fr-FR" dirty="0"/>
          </a:p>
        </p:txBody>
      </p:sp>
    </p:spTree>
    <p:extLst>
      <p:ext uri="{BB962C8B-B14F-4D97-AF65-F5344CB8AC3E}">
        <p14:creationId xmlns:p14="http://schemas.microsoft.com/office/powerpoint/2010/main" val="3891912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Après vérification, aucune donnée n’est perdue. La nouvelle colonne de quantité peut être renommée.</a:t>
            </a:r>
            <a:endParaRPr lang="fr-FR" dirty="0"/>
          </a:p>
        </p:txBody>
      </p:sp>
    </p:spTree>
    <p:extLst>
      <p:ext uri="{BB962C8B-B14F-4D97-AF65-F5344CB8AC3E}">
        <p14:creationId xmlns:p14="http://schemas.microsoft.com/office/powerpoint/2010/main" val="953500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pouvons brièvement jeter un œil à la distribution des quantités commandé. Les acheteurs ont très souvent un panier avec un article. Après quelques recherches dans des sites spécialisés de stratégie en e-commerce, il semblerait que ce soit une distribution typique. </a:t>
            </a:r>
            <a:endParaRPr lang="fr-FR" dirty="0"/>
          </a:p>
        </p:txBody>
      </p:sp>
    </p:spTree>
    <p:extLst>
      <p:ext uri="{BB962C8B-B14F-4D97-AF65-F5344CB8AC3E}">
        <p14:creationId xmlns:p14="http://schemas.microsoft.com/office/powerpoint/2010/main" val="360951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Pour créer une série temporelle commande/volume/temps qui est essentielle pour l’étude de la segmentation, nous allons fusionner les </a:t>
            </a:r>
            <a:r>
              <a:rPr lang="fr-FR" b="0" i="0" dirty="0" err="1">
                <a:solidFill>
                  <a:srgbClr val="000000"/>
                </a:solidFill>
                <a:effectLst/>
                <a:latin typeface="Helvetica Neue" panose="020B0604020202020204" charset="0"/>
              </a:rPr>
              <a:t>dataframes</a:t>
            </a:r>
            <a:r>
              <a:rPr lang="fr-FR" b="0" i="0" dirty="0">
                <a:solidFill>
                  <a:srgbClr val="000000"/>
                </a:solidFill>
                <a:effectLst/>
                <a:latin typeface="Helvetica Neue" panose="020B0604020202020204" charset="0"/>
              </a:rPr>
              <a:t> de commandes avec le jeu de données fusionné précédemment. Et fusionner ce jeu de données avec la table des produits. Nous ne détaillerons pas le processus de préparation de la table des produits, car ce serait redondant.</a:t>
            </a:r>
            <a:endParaRPr lang="fr-FR" dirty="0"/>
          </a:p>
        </p:txBody>
      </p:sp>
    </p:spTree>
    <p:extLst>
      <p:ext uri="{BB962C8B-B14F-4D97-AF65-F5344CB8AC3E}">
        <p14:creationId xmlns:p14="http://schemas.microsoft.com/office/powerpoint/2010/main" val="4004635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De même avec les données clients, pour éviter la redondance, nous allons simplement mettre en lumière un fait intéressant qui aura un impact sur la qualité de la segmentation.</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Il est intéressant de noter qu’il y a deux identifications du client, l’une étant un « identifiant unique » (</a:t>
            </a:r>
            <a:r>
              <a:rPr lang="fr-FR" b="0" i="0" dirty="0" err="1">
                <a:solidFill>
                  <a:srgbClr val="000000"/>
                </a:solidFill>
                <a:effectLst/>
                <a:latin typeface="Helvetica Neue" panose="020B0604020202020204" charset="0"/>
              </a:rPr>
              <a:t>customer_unique_id</a:t>
            </a:r>
            <a:r>
              <a:rPr lang="fr-FR" b="0" i="0" dirty="0">
                <a:solidFill>
                  <a:srgbClr val="000000"/>
                </a:solidFill>
                <a:effectLst/>
                <a:latin typeface="Helvetica Neue" panose="020B0604020202020204" charset="0"/>
              </a:rPr>
              <a:t>) et </a:t>
            </a:r>
            <a:r>
              <a:rPr lang="fr-FR" b="0" i="0" dirty="0" err="1">
                <a:solidFill>
                  <a:srgbClr val="000000"/>
                </a:solidFill>
                <a:effectLst/>
                <a:latin typeface="Helvetica Neue" panose="020B0604020202020204" charset="0"/>
              </a:rPr>
              <a:t>customer_id</a:t>
            </a:r>
            <a:r>
              <a:rPr lang="fr-FR" b="0" i="0" dirty="0">
                <a:solidFill>
                  <a:srgbClr val="000000"/>
                </a:solidFill>
                <a:effectLst/>
                <a:latin typeface="Helvetica Neue" panose="020B0604020202020204" charset="0"/>
              </a:rPr>
              <a:t> comme clé primaire reliée à la table des commandes. Cela signifie que le champ </a:t>
            </a:r>
            <a:r>
              <a:rPr lang="fr-FR" b="0" i="0" dirty="0" err="1">
                <a:solidFill>
                  <a:srgbClr val="000000"/>
                </a:solidFill>
                <a:effectLst/>
                <a:latin typeface="Helvetica Neue" panose="020B0604020202020204" charset="0"/>
              </a:rPr>
              <a:t>customer_id</a:t>
            </a:r>
            <a:r>
              <a:rPr lang="fr-FR" b="0" i="0" dirty="0">
                <a:solidFill>
                  <a:srgbClr val="000000"/>
                </a:solidFill>
                <a:effectLst/>
                <a:latin typeface="Helvetica Neue" panose="020B0604020202020204" charset="0"/>
              </a:rPr>
              <a:t> n’est en fait pas un identifiant unique pour le client. Il pourrait y avoir deux commandes avec des </a:t>
            </a:r>
            <a:r>
              <a:rPr lang="fr-FR" b="0" i="0" dirty="0" err="1">
                <a:solidFill>
                  <a:srgbClr val="000000"/>
                </a:solidFill>
                <a:effectLst/>
                <a:latin typeface="Helvetica Neue" panose="020B0604020202020204" charset="0"/>
              </a:rPr>
              <a:t>id_client</a:t>
            </a:r>
            <a:r>
              <a:rPr lang="fr-FR" b="0" i="0" dirty="0">
                <a:solidFill>
                  <a:srgbClr val="000000"/>
                </a:solidFill>
                <a:effectLst/>
                <a:latin typeface="Helvetica Neue" panose="020B0604020202020204" charset="0"/>
              </a:rPr>
              <a:t> différents alors qu’en réalité ces commandes proviennent du même client.</a:t>
            </a:r>
            <a:endParaRPr lang="fr-FR" dirty="0"/>
          </a:p>
        </p:txBody>
      </p:sp>
    </p:spTree>
    <p:extLst>
      <p:ext uri="{BB962C8B-B14F-4D97-AF65-F5344CB8AC3E}">
        <p14:creationId xmlns:p14="http://schemas.microsoft.com/office/powerpoint/2010/main" val="573645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enquêterons sur le comportement des clients ultérieurement. Pour cela, nous avons besoin d’une identification unique du client. Cela permet aussi de voir quels produits les clients achètent au fil du temps. Nous allons donc ajouter l’identification unique du client au fichier des commandes.</a:t>
            </a:r>
            <a:endParaRPr lang="fr-FR" dirty="0"/>
          </a:p>
        </p:txBody>
      </p:sp>
    </p:spTree>
    <p:extLst>
      <p:ext uri="{BB962C8B-B14F-4D97-AF65-F5344CB8AC3E}">
        <p14:creationId xmlns:p14="http://schemas.microsoft.com/office/powerpoint/2010/main" val="2222779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Tout d’abord, plaçons le contexte avec </a:t>
            </a:r>
            <a:r>
              <a:rPr lang="fr-FR" dirty="0" err="1"/>
              <a:t>Olist</a:t>
            </a:r>
            <a:endParaRPr dirty="0"/>
          </a:p>
        </p:txBody>
      </p:sp>
    </p:spTree>
    <p:extLst>
      <p:ext uri="{BB962C8B-B14F-4D97-AF65-F5344CB8AC3E}">
        <p14:creationId xmlns:p14="http://schemas.microsoft.com/office/powerpoint/2010/main" val="1461711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Après avoir créé un dictionnaire client et ajouté une colonne avec un ID utilisateur unique à la table fusionnée nous pouvons maintenant prouver que certains clients ont passé plus d’une commande. Finissons rapidement le traitement avec les données géographiques.</a:t>
            </a:r>
            <a:endParaRPr lang="fr-FR" dirty="0"/>
          </a:p>
        </p:txBody>
      </p:sp>
    </p:spTree>
    <p:extLst>
      <p:ext uri="{BB962C8B-B14F-4D97-AF65-F5344CB8AC3E}">
        <p14:creationId xmlns:p14="http://schemas.microsoft.com/office/powerpoint/2010/main" val="1557999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Les préfixes des codes postaux ne sont pas uniques. Cela signifie que nous ne pouvons pas rechercher des coordonnées locales pour un client. Nous devons appliquer une fonction d’agrégation. Nous utiliserons la moyenne pour la longitude et la latitude. De cette façon, les coordonnées se situeront au milieu du secteur où se trouve le code postal. L’inconvénient est que pour les visualisations, les points se chevaucheront, le plus haut étant celui qui est visible. Ceci sera résolu avec des fonctions d’agrégation.</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Nous avons terminé avec la préparation des données et pouvons passer à l’analyse univariée et multivariée.</a:t>
            </a:r>
            <a:endParaRPr lang="fr-FR" dirty="0"/>
          </a:p>
        </p:txBody>
      </p:sp>
    </p:spTree>
    <p:extLst>
      <p:ext uri="{BB962C8B-B14F-4D97-AF65-F5344CB8AC3E}">
        <p14:creationId xmlns:p14="http://schemas.microsoft.com/office/powerpoint/2010/main" val="358086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Avant de se lancer dans des tâches spécifiques, il est utile d’extraire certains faits concernant les données disponibles. Cela permet d’orienter les efforts en aval dans des directions qui pourraient être intéressantes. Dans le cas présent, nous voulons en savoir plus sur les clients : où vivent-ils ? Quand et comment passent-ils leurs commandes ? Pouvons-nous dire quelque chose sur l’uniformité des clients ?</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L’accent est mis sur la compréhension des habitudes d’achat des clients et de leur position géographique.</a:t>
            </a:r>
            <a:endParaRPr lang="fr-FR" dirty="0"/>
          </a:p>
        </p:txBody>
      </p:sp>
    </p:spTree>
    <p:extLst>
      <p:ext uri="{BB962C8B-B14F-4D97-AF65-F5344CB8AC3E}">
        <p14:creationId xmlns:p14="http://schemas.microsoft.com/office/powerpoint/2010/main" val="4102447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clients viennent de 4119 villes différentes, Sao Paulo étant la ville où vit la majorité des clients. Au total, le Brésil compte 5 570 communes.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Il y a plus de 96 000 clients. 16 % d’entre eux vivent à São Paulo, qui est de loin la plus grande des 4 119 villes répertoriées. Il convient de garder ce déséquilibre à l’esprit lorsque l’on tire des conclusions.</a:t>
            </a:r>
          </a:p>
        </p:txBody>
      </p:sp>
    </p:spTree>
    <p:extLst>
      <p:ext uri="{BB962C8B-B14F-4D97-AF65-F5344CB8AC3E}">
        <p14:creationId xmlns:p14="http://schemas.microsoft.com/office/powerpoint/2010/main" val="1871659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clients proviennent de 27 États différents, Sao Paulo étant l’État où vit la majorité des clients. Le Brésil compte 26 États et 1 district fédéral.</a:t>
            </a:r>
          </a:p>
        </p:txBody>
      </p:sp>
    </p:spTree>
    <p:extLst>
      <p:ext uri="{BB962C8B-B14F-4D97-AF65-F5344CB8AC3E}">
        <p14:creationId xmlns:p14="http://schemas.microsoft.com/office/powerpoint/2010/main" val="226156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De nombreux nouveaux clients sont apparus le jour du Black Friday. Cela semble être un événement important si l’on considère les valeurs quotidiennes.</a:t>
            </a:r>
            <a:endParaRPr lang="fr-FR" dirty="0"/>
          </a:p>
        </p:txBody>
      </p:sp>
    </p:spTree>
    <p:extLst>
      <p:ext uri="{BB962C8B-B14F-4D97-AF65-F5344CB8AC3E}">
        <p14:creationId xmlns:p14="http://schemas.microsoft.com/office/powerpoint/2010/main" val="376110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Cependant, cette vision change si l’on considère la croissance cumulative des clients. Globalement, la croissance des nouveaux clients n’est pas linéaire, mais exponentielle, ce qui est bon signe pour l’entreprise.</a:t>
            </a:r>
            <a:endParaRPr lang="fr-FR" dirty="0"/>
          </a:p>
        </p:txBody>
      </p:sp>
    </p:spTree>
    <p:extLst>
      <p:ext uri="{BB962C8B-B14F-4D97-AF65-F5344CB8AC3E}">
        <p14:creationId xmlns:p14="http://schemas.microsoft.com/office/powerpoint/2010/main" val="718868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Plus de 96 000 clients vivent dans 4 119 villes, Sao Paulo étant la première ville (16 % de la clientèle). On observe une croissance constante, légèrement exponentielle, du nombre de nouveaux clients.</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b="0" i="0" dirty="0">
                <a:solidFill>
                  <a:srgbClr val="000000"/>
                </a:solidFill>
                <a:effectLst/>
                <a:latin typeface="Helvetica Neue" panose="020B0604020202020204" charset="0"/>
              </a:rPr>
              <a:t>À retenir :</a:t>
            </a: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a:p>
            <a:pPr marL="171450" lvl="0" indent="-171450" algn="l" rtl="0">
              <a:spcBef>
                <a:spcPts val="0"/>
              </a:spcBef>
              <a:spcAft>
                <a:spcPts val="0"/>
              </a:spcAft>
            </a:pPr>
            <a:r>
              <a:rPr lang="fr-FR" b="0" i="0" dirty="0">
                <a:solidFill>
                  <a:srgbClr val="000000"/>
                </a:solidFill>
                <a:effectLst/>
                <a:latin typeface="Helvetica Neue" panose="020B0604020202020204" charset="0"/>
              </a:rPr>
              <a:t>Les clients viennent de 4119 villes et 27 états</a:t>
            </a:r>
          </a:p>
          <a:p>
            <a:pPr marL="171450" lvl="0" indent="-171450" algn="l" rtl="0">
              <a:spcBef>
                <a:spcPts val="0"/>
              </a:spcBef>
              <a:spcAft>
                <a:spcPts val="0"/>
              </a:spcAft>
            </a:pPr>
            <a:r>
              <a:rPr lang="fr-FR" b="0" i="0" dirty="0">
                <a:solidFill>
                  <a:srgbClr val="000000"/>
                </a:solidFill>
                <a:effectLst/>
                <a:latin typeface="Helvetica Neue" panose="020B0604020202020204" charset="0"/>
              </a:rPr>
              <a:t>La plupart des clients vivent à Sao Paulo, deux fois plus qu’à Rio de Janeiro, la deuxième ville du classement.</a:t>
            </a:r>
          </a:p>
          <a:p>
            <a:pPr marL="171450" lvl="0" indent="-171450" algn="l" rtl="0">
              <a:spcBef>
                <a:spcPts val="0"/>
              </a:spcBef>
              <a:spcAft>
                <a:spcPts val="0"/>
              </a:spcAft>
            </a:pPr>
            <a:r>
              <a:rPr lang="fr-FR" b="0" i="0" dirty="0">
                <a:solidFill>
                  <a:srgbClr val="000000"/>
                </a:solidFill>
                <a:effectLst/>
                <a:latin typeface="Helvetica Neue" panose="020B0604020202020204" charset="0"/>
              </a:rPr>
              <a:t>De nombreux nouveaux clients sont arrivés durant le Black Friday. Il est intéressant de constater que l’impact n’est pas très prononcé si l’on considère le nombre cumulé de clients sur la période totale.</a:t>
            </a:r>
          </a:p>
          <a:p>
            <a:pPr marL="171450" lvl="0" indent="-171450" algn="l" rtl="0">
              <a:spcBef>
                <a:spcPts val="0"/>
              </a:spcBef>
              <a:spcAft>
                <a:spcPts val="0"/>
              </a:spcAft>
            </a:pPr>
            <a:r>
              <a:rPr lang="fr-FR" b="0" i="0" dirty="0">
                <a:solidFill>
                  <a:srgbClr val="000000"/>
                </a:solidFill>
                <a:effectLst/>
                <a:latin typeface="Helvetica Neue" panose="020B0604020202020204" charset="0"/>
              </a:rPr>
              <a:t>Globalement, l’augmentation du nombre de clients a une tendance à la hausse. La ligne de tendance est légèrement exponentielle, ce qui signifie que la croissance s’accélère lentement.</a:t>
            </a:r>
            <a:endParaRPr lang="fr-FR" dirty="0"/>
          </a:p>
        </p:txBody>
      </p:sp>
    </p:spTree>
    <p:extLst>
      <p:ext uri="{BB962C8B-B14F-4D97-AF65-F5344CB8AC3E}">
        <p14:creationId xmlns:p14="http://schemas.microsoft.com/office/powerpoint/2010/main" val="617673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partie, nous allons appliquer quelques méthodes métier de segmentation pour mieux apprendre de nos données et l’appliquer avec des algorithmes de machines </a:t>
            </a:r>
            <a:r>
              <a:rPr lang="fr-FR" dirty="0" err="1"/>
              <a:t>learning</a:t>
            </a:r>
            <a:r>
              <a:rPr lang="fr-FR" dirty="0"/>
              <a:t>.</a:t>
            </a:r>
            <a:endParaRPr dirty="0"/>
          </a:p>
        </p:txBody>
      </p:sp>
    </p:spTree>
    <p:extLst>
      <p:ext uri="{BB962C8B-B14F-4D97-AF65-F5344CB8AC3E}">
        <p14:creationId xmlns:p14="http://schemas.microsoft.com/office/powerpoint/2010/main" val="430130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segmentation des clients est une méthode puissante pour s’adresser à de grands groupes de personnes en connaissant leurs valeurs communes, leurs goûts et leurs antécédents démographiques. L’analyse ne s’intéresse pas à un grand nombre de détails et de données personnelles comme l’âge, la race ou l’éducation, mais travaille uniquement avec les informations de base disponibles.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segmentation permettra de classer les clients en fonction de leur fréquence d’achat, du moment de leurs achats et de l’argent dépensé.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question générale à répondre est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Comment les clients sont-ils segmentés en fonction du moment de l’achat, du montant des achats et du nombre de commandes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cela, nous allons explorer trois méthodes de segmentation complémentaire.</a:t>
            </a:r>
            <a:endParaRPr dirty="0"/>
          </a:p>
        </p:txBody>
      </p:sp>
    </p:spTree>
    <p:extLst>
      <p:ext uri="{BB962C8B-B14F-4D97-AF65-F5344CB8AC3E}">
        <p14:creationId xmlns:p14="http://schemas.microsoft.com/office/powerpoint/2010/main" val="88046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000000"/>
                </a:solidFill>
                <a:effectLst/>
                <a:latin typeface="Helvetica Neue" panose="020B0604020202020204" charset="0"/>
              </a:rPr>
              <a:t>Olist</a:t>
            </a:r>
            <a:r>
              <a:rPr lang="fr-FR" b="0" i="0" dirty="0">
                <a:solidFill>
                  <a:srgbClr val="000000"/>
                </a:solidFill>
                <a:effectLst/>
                <a:latin typeface="Helvetica Neue" panose="020B0604020202020204" charset="0"/>
              </a:rPr>
              <a:t> est une plateforme brésilienne qui opère dans le segment du commerce électronique.</a:t>
            </a:r>
            <a:endParaRPr dirty="0"/>
          </a:p>
        </p:txBody>
      </p:sp>
    </p:spTree>
    <p:extLst>
      <p:ext uri="{BB962C8B-B14F-4D97-AF65-F5344CB8AC3E}">
        <p14:creationId xmlns:p14="http://schemas.microsoft.com/office/powerpoint/2010/main" val="3251665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première méthode vise à prendre la température de la clientèle qui permet de segmenter les clients par rapport au montant de leur dépense et de leur dernière date d’achat.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conclusion est la suivante :</a:t>
            </a:r>
          </a:p>
          <a:p>
            <a:pPr marL="171450" lvl="0" indent="-171450" algn="l" rtl="0">
              <a:spcBef>
                <a:spcPts val="0"/>
              </a:spcBef>
              <a:spcAft>
                <a:spcPts val="0"/>
              </a:spcAft>
            </a:pPr>
            <a:r>
              <a:rPr lang="fr-FR" dirty="0"/>
              <a:t>La classe la plus forte est celle des clients actifs ayant des dépenses élevées, ce qui est un bon signe pour l’entreprise.</a:t>
            </a:r>
          </a:p>
          <a:p>
            <a:pPr marL="171450" lvl="0" indent="-171450" algn="l" rtl="0">
              <a:spcBef>
                <a:spcPts val="0"/>
              </a:spcBef>
              <a:spcAft>
                <a:spcPts val="0"/>
              </a:spcAft>
            </a:pPr>
            <a:r>
              <a:rPr lang="fr-FR" dirty="0"/>
              <a:t>Les clients actifs ayant des dépenses élevées et faibles ont passé le plus de commandes.</a:t>
            </a:r>
          </a:p>
          <a:p>
            <a:pPr marL="171450" lvl="0" indent="-171450" algn="l" rtl="0">
              <a:spcBef>
                <a:spcPts val="0"/>
              </a:spcBef>
              <a:spcAft>
                <a:spcPts val="0"/>
              </a:spcAft>
            </a:pPr>
            <a:r>
              <a:rPr lang="fr-FR" dirty="0"/>
              <a:t>Les clients actifs sont les plus importants en termes de nombre de personnes.</a:t>
            </a:r>
          </a:p>
          <a:p>
            <a:pPr marL="171450" lvl="0" indent="-171450" algn="l" rtl="0">
              <a:spcBef>
                <a:spcPts val="0"/>
              </a:spcBef>
              <a:spcAft>
                <a:spcPts val="0"/>
              </a:spcAft>
            </a:pPr>
            <a:r>
              <a:rPr lang="fr-FR" dirty="0"/>
              <a:t>Les clients inactifs représentent la plus petite proportion.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termes « actifs » ou « inactifs » sont comparés les uns par rapport aux autres dans ce jeu de données. Il n’y a pas de comparaison avec un point de référence externe. Néanmoins, cette segmentation fournit une base pour développer une stratégie sur la manière et l’opportunité de cibler les clients.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Maintenant, nous allons étudier la relation géographique en fonction des caractéristiques des clients.</a:t>
            </a:r>
            <a:endParaRPr dirty="0"/>
          </a:p>
        </p:txBody>
      </p:sp>
    </p:spTree>
    <p:extLst>
      <p:ext uri="{BB962C8B-B14F-4D97-AF65-F5344CB8AC3E}">
        <p14:creationId xmlns:p14="http://schemas.microsoft.com/office/powerpoint/2010/main" val="2238106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segmentation, les clients sont visualisés géographiquement sur la base d’une comparaison quantitative de plusieurs caractéristiques.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question à répondre est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Y a-t-il une corrélation géographique avec des caractéristiques spécifiques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combinant le contexte démographique avec des informations géographiques, on peut obtenir des résultats très utiles. Dans de nombreux cas, cela a des répercussions sur les stratégies de marketing. Les conditions locales ont des répercussions qui affectent même l’entreposage et la chaîne d’approvisionnement. Par exemple, pendant la pandémie actuelle, on peut constater une évolution vers les achats locaux. Les consommateurs commencent à acheter dans leurs magasins locaux, plutôt que dans supermarchés cela peut modifier le comportement d’achat et le profil des commandes, avec des conséquences sur la manière dont les centres de distribution répondent aux commandes des magasins.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L’augmentation de la satisfaction des clients est un indicateur clé de performance important pour </a:t>
            </a:r>
            <a:r>
              <a:rPr lang="fr-FR" dirty="0" err="1"/>
              <a:t>Olist</a:t>
            </a:r>
            <a:r>
              <a:rPr lang="fr-FR" dirty="0"/>
              <a:t>. On peut supposer que l’établissement d’une installation logistique hypothétique à proximité des segments de clientèle importants peut réduire les délais de livraison et augmenter le niveau de service. En outre, il serait intéressant de savoir comment les clients sont regroupés du point de vue de la stratégie marketing.</a:t>
            </a:r>
            <a:endParaRPr dirty="0"/>
          </a:p>
        </p:txBody>
      </p:sp>
    </p:spTree>
    <p:extLst>
      <p:ext uri="{BB962C8B-B14F-4D97-AF65-F5344CB8AC3E}">
        <p14:creationId xmlns:p14="http://schemas.microsoft.com/office/powerpoint/2010/main" val="4244703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À travers cette analyse, nous pouvons conclure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Qu’il n’y a pas de corrélation claire entre la localisation et le sous-segment de clientèle !</a:t>
            </a:r>
          </a:p>
          <a:p>
            <a:pPr marL="171450" lvl="0" indent="-171450" algn="l" rtl="0">
              <a:spcBef>
                <a:spcPts val="0"/>
              </a:spcBef>
              <a:spcAft>
                <a:spcPts val="0"/>
              </a:spcAft>
            </a:pPr>
            <a:r>
              <a:rPr lang="fr-FR" dirty="0"/>
              <a:t>Le long de la ligne de coût de Rio de Janeiro se trouvent les plus grandes communautés, ce qui correspond également aux zones de revenus élevés. D’autre part, Sao Paulo a, de loin, le plus grand nombre de clients. Il s’agit d’une conclusion importante pour l’équipe marketing.</a:t>
            </a:r>
          </a:p>
          <a:p>
            <a:pPr marL="171450" lvl="0" indent="-171450" algn="l" rtl="0">
              <a:spcBef>
                <a:spcPts val="0"/>
              </a:spcBef>
              <a:spcAft>
                <a:spcPts val="0"/>
              </a:spcAft>
            </a:pPr>
            <a:r>
              <a:rPr lang="fr-FR" dirty="0"/>
              <a:t>On peut observer un certain niveau de regroupement en vue d’un revenu total plus ou moins élevé. Cela pourrait être en grande partie l’effet de la taille des groupes. Les groupes géographiques de revenus élevés sont « Campinas » et le sud-est de Rio de Janeiro.</a:t>
            </a:r>
          </a:p>
          <a:p>
            <a:pPr marL="171450" lvl="0" indent="-171450" algn="l" rtl="0">
              <a:spcBef>
                <a:spcPts val="0"/>
              </a:spcBef>
              <a:spcAft>
                <a:spcPts val="0"/>
              </a:spcAft>
            </a:pPr>
            <a:r>
              <a:rPr lang="fr-FR" dirty="0"/>
              <a:t>Il semble que le prix d’achat moyen soit légèrement plus élevé dans le nord du Brésil si l’on considère le niveau des clients individuels. Il faudrait effectuer un test statistique pour valider cette affirmation avant de fonder toute décision sur celle-ci.</a:t>
            </a:r>
          </a:p>
          <a:p>
            <a:pPr marL="171450" lvl="0" indent="-171450" algn="l" rtl="0">
              <a:spcBef>
                <a:spcPts val="0"/>
              </a:spcBef>
              <a:spcAft>
                <a:spcPts val="0"/>
              </a:spcAft>
            </a:pPr>
            <a:endParaRPr lang="fr-FR" dirty="0"/>
          </a:p>
          <a:p>
            <a:pPr marL="0" lvl="0" indent="0" algn="l" rtl="0">
              <a:spcBef>
                <a:spcPts val="0"/>
              </a:spcBef>
              <a:spcAft>
                <a:spcPts val="0"/>
              </a:spcAft>
              <a:buNone/>
            </a:pPr>
            <a:r>
              <a:rPr lang="fr-FR" dirty="0"/>
              <a:t>Avec ces informations en tête, nous pouvons passer à la dernière analyse de la segmentation appelée la méthode RFM.</a:t>
            </a:r>
            <a:endParaRPr dirty="0"/>
          </a:p>
        </p:txBody>
      </p:sp>
    </p:spTree>
    <p:extLst>
      <p:ext uri="{BB962C8B-B14F-4D97-AF65-F5344CB8AC3E}">
        <p14:creationId xmlns:p14="http://schemas.microsoft.com/office/powerpoint/2010/main" val="3695083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RFM est l’abréviation de Récence, Fréquence et Montant. La RFM est une méthode utilisée pour mesurer la valeur du client.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L’analyse RFM segmente les clients afin de développer des stratégies de marketing. Les trois métriques utilisées — Récence, Fréquence et Montant — conduisent à une classification individuelle combinée.</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Récence : Jours depuis la dernière commande</a:t>
            </a:r>
          </a:p>
          <a:p>
            <a:pPr marL="171450" lvl="0" indent="-171450" algn="l" rtl="0">
              <a:spcBef>
                <a:spcPts val="0"/>
              </a:spcBef>
              <a:spcAft>
                <a:spcPts val="0"/>
              </a:spcAft>
            </a:pPr>
            <a:r>
              <a:rPr lang="fr-FR" dirty="0"/>
              <a:t>Fréquence : Nombre de commandes totales</a:t>
            </a:r>
          </a:p>
          <a:p>
            <a:pPr marL="171450" lvl="0" indent="-171450" algn="l" rtl="0">
              <a:spcBef>
                <a:spcPts val="0"/>
              </a:spcBef>
              <a:spcAft>
                <a:spcPts val="0"/>
              </a:spcAft>
            </a:pPr>
            <a:r>
              <a:rPr lang="fr-FR" dirty="0"/>
              <a:t>Montant : Montant de la valeur totale de l’achat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 score basé sur le quantile sera donné en raison des valeurs de chacune de ces métriques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Objectif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Déployer une stratégie pour cibler des segments de clientèle spécifiques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Questions à répondre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Évaluation de l’analyse RFM : Peut-on voir la segmentation sous un angle différent ?</a:t>
            </a:r>
            <a:endParaRPr dirty="0"/>
          </a:p>
        </p:txBody>
      </p:sp>
    </p:spTree>
    <p:extLst>
      <p:ext uri="{BB962C8B-B14F-4D97-AF65-F5344CB8AC3E}">
        <p14:creationId xmlns:p14="http://schemas.microsoft.com/office/powerpoint/2010/main" val="3719330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pic observé à environ 270 jours avant le jour de référence correspond à la période où le volume des ventes du Black Friday est le plus important. De nombreux clients ont passé leur dernière commande à cette date.</a:t>
            </a:r>
            <a:endParaRPr dirty="0"/>
          </a:p>
        </p:txBody>
      </p:sp>
    </p:spTree>
    <p:extLst>
      <p:ext uri="{BB962C8B-B14F-4D97-AF65-F5344CB8AC3E}">
        <p14:creationId xmlns:p14="http://schemas.microsoft.com/office/powerpoint/2010/main" val="504252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De nombreux clients n’ont passé qu’une seule commande. La fréquence moyenne des commandes est à peine supérieure à un.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L’erreur que nous risquons de commettre serait d’appliquer simplement le nombre de </a:t>
            </a:r>
            <a:r>
              <a:rPr lang="fr-FR" dirty="0" err="1"/>
              <a:t>order_id</a:t>
            </a:r>
            <a:r>
              <a:rPr lang="fr-FR" dirty="0"/>
              <a:t> pendant le regroupement par </a:t>
            </a:r>
            <a:r>
              <a:rPr lang="fr-FR" dirty="0" err="1"/>
              <a:t>customer_unique_id</a:t>
            </a:r>
            <a:r>
              <a:rPr lang="fr-FR" dirty="0"/>
              <a:t>. La raison pour laquelle cela conduit à un résultat erroné est la suivante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La quantité dans la table de commande se compte par le nombre de lignes (4 quantités de commandes = 4 lignes de données).</a:t>
            </a:r>
          </a:p>
          <a:p>
            <a:pPr marL="171450" lvl="0" indent="-171450" algn="l" rtl="0">
              <a:spcBef>
                <a:spcPts val="0"/>
              </a:spcBef>
              <a:spcAft>
                <a:spcPts val="0"/>
              </a:spcAft>
            </a:pPr>
            <a:r>
              <a:rPr lang="fr-FR" dirty="0"/>
              <a:t>Deux produits signifient deux lignes distinctes dans la table de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Donc, si nous regroupons par utilisateur « U » dont la commande contient le produit « A » avec la quantité 2 et le produit « B » avec la quantité 1, nous obtiendrons 3 comme compte pour ce client alors qu’en réalité une seule commande unique a été placée.</a:t>
            </a:r>
            <a:endParaRPr dirty="0"/>
          </a:p>
        </p:txBody>
      </p:sp>
    </p:spTree>
    <p:extLst>
      <p:ext uri="{BB962C8B-B14F-4D97-AF65-F5344CB8AC3E}">
        <p14:creationId xmlns:p14="http://schemas.microsoft.com/office/powerpoint/2010/main" val="124734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le montant s’étend jusqu’à 14 000 du fait d’un acheteur atypique </a:t>
            </a:r>
            <a:endParaRPr dirty="0"/>
          </a:p>
        </p:txBody>
      </p:sp>
    </p:spTree>
    <p:extLst>
      <p:ext uri="{BB962C8B-B14F-4D97-AF65-F5344CB8AC3E}">
        <p14:creationId xmlns:p14="http://schemas.microsoft.com/office/powerpoint/2010/main" val="2944029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Stratégie pour cibler des segments de clientèle spécifiques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La fréquence et le montant des commandes sont concentrés sur la gauche de la distribution. C’est ce que nous avons vu à plusieurs reprises auparavant.</a:t>
            </a:r>
          </a:p>
          <a:p>
            <a:pPr marL="171450" lvl="0" indent="-171450" algn="l" rtl="0">
              <a:spcBef>
                <a:spcPts val="0"/>
              </a:spcBef>
              <a:spcAft>
                <a:spcPts val="0"/>
              </a:spcAft>
            </a:pPr>
            <a:r>
              <a:rPr lang="fr-FR" dirty="0"/>
              <a:t>Le segment RFM le plus important est le groupe « Fidélité potentielle ». Il s’agit des clients qui doivent être ciblés par des offres et des remises afin d’assurer le succès de l’entreprise. Si </a:t>
            </a:r>
            <a:r>
              <a:rPr lang="fr-FR" dirty="0" err="1"/>
              <a:t>Olist</a:t>
            </a:r>
            <a:r>
              <a:rPr lang="fr-FR" dirty="0"/>
              <a:t> parvient à conquérir la majorité de ce sous-segment, cela aura un impact sur la croissance.</a:t>
            </a:r>
          </a:p>
          <a:p>
            <a:pPr marL="171450" lvl="0" indent="-171450" algn="l" rtl="0">
              <a:spcBef>
                <a:spcPts val="0"/>
              </a:spcBef>
              <a:spcAft>
                <a:spcPts val="0"/>
              </a:spcAft>
            </a:pPr>
            <a:r>
              <a:rPr lang="fr-FR" dirty="0"/>
              <a:t>Il existe une bonne base de « Meilleur client », ce qui est une bonne nouvelle pour l’entreprise.</a:t>
            </a:r>
          </a:p>
          <a:p>
            <a:pPr marL="171450" lvl="0" indent="-171450" algn="l" rtl="0">
              <a:spcBef>
                <a:spcPts val="0"/>
              </a:spcBef>
              <a:spcAft>
                <a:spcPts val="0"/>
              </a:spcAft>
            </a:pPr>
            <a:r>
              <a:rPr lang="fr-FR" dirty="0"/>
              <a:t>Des efforts doivent être faits pour cibler les clients en hibernation et ceux qui sont presque perdus.</a:t>
            </a:r>
            <a:endParaRPr dirty="0"/>
          </a:p>
        </p:txBody>
      </p:sp>
    </p:spTree>
    <p:extLst>
      <p:ext uri="{BB962C8B-B14F-4D97-AF65-F5344CB8AC3E}">
        <p14:creationId xmlns:p14="http://schemas.microsoft.com/office/powerpoint/2010/main" val="3236541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nous avons suffisamment de connaissance sur nos données pour le coupler avec du Machine Learning et l’interpréter. Notre objectif sera de demander à l’ordinateur de réaliser des segments RFM automatiquement.</a:t>
            </a:r>
            <a:br>
              <a:rPr lang="fr-FR" dirty="0"/>
            </a:br>
            <a:r>
              <a:rPr lang="fr-FR" dirty="0"/>
              <a:t>Cette illustration représente les segments que nous avions réalisés précédemment. Ce graphique est intéressant, car il peut nous servir de modèle visuel pour évaluer la qualité de la segmentation réalisée par intelligence artificielle.</a:t>
            </a:r>
          </a:p>
          <a:p>
            <a:pPr marL="0" lvl="0" indent="0" algn="l" rtl="0">
              <a:spcBef>
                <a:spcPts val="0"/>
              </a:spcBef>
              <a:spcAft>
                <a:spcPts val="0"/>
              </a:spcAft>
              <a:buNone/>
            </a:pPr>
            <a:r>
              <a:rPr lang="fr-FR" dirty="0"/>
              <a:t>Le point de vue n’a pas été choisi au hasard, nous verrons par la suite qu’elle correspond au point de vue des futures projections en ACP.</a:t>
            </a:r>
            <a:endParaRPr dirty="0"/>
          </a:p>
        </p:txBody>
      </p:sp>
    </p:spTree>
    <p:extLst>
      <p:ext uri="{BB962C8B-B14F-4D97-AF65-F5344CB8AC3E}">
        <p14:creationId xmlns:p14="http://schemas.microsoft.com/office/powerpoint/2010/main" val="3904269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maintenant passer à l’apprentissage non supervisé. L’apprentissage non supervisé utilise des algorithmes de machine </a:t>
            </a:r>
            <a:r>
              <a:rPr lang="fr-FR" dirty="0" err="1"/>
              <a:t>learning</a:t>
            </a:r>
            <a:r>
              <a:rPr lang="fr-FR" dirty="0"/>
              <a:t> pour analyser et regrouper des ensembles de données non étiquetées. Ces algorithmes découvrent des modèles cachés ou des regroupements de données sans nécessiter d’intervention humaine. Sa capacité à découvrir des similitudes et des différences dans les informations en fait la solution idéale pour la segmentation de la clientèle,</a:t>
            </a:r>
            <a:endParaRPr dirty="0"/>
          </a:p>
        </p:txBody>
      </p:sp>
    </p:spTree>
    <p:extLst>
      <p:ext uri="{BB962C8B-B14F-4D97-AF65-F5344CB8AC3E}">
        <p14:creationId xmlns:p14="http://schemas.microsoft.com/office/powerpoint/2010/main" val="18995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À l’image d’Amazon, son service consiste en la gestion du processus de vente entre les commerçants et les clients et comprend également un rapport sur la satisfaction des clients.</a:t>
            </a:r>
            <a:endParaRPr lang="fr-FR" dirty="0"/>
          </a:p>
        </p:txBody>
      </p:sp>
    </p:spTree>
    <p:extLst>
      <p:ext uri="{BB962C8B-B14F-4D97-AF65-F5344CB8AC3E}">
        <p14:creationId xmlns:p14="http://schemas.microsoft.com/office/powerpoint/2010/main" val="1724013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Scikit-learn</a:t>
            </a:r>
            <a:r>
              <a:rPr lang="fr-FR" dirty="0"/>
              <a:t> offre un large choix d’algorithme. Nous allons faire un essai avec 3 types d’algorithmes de clustering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Clustering basé sur la densité avec DBSCAN</a:t>
            </a:r>
          </a:p>
          <a:p>
            <a:pPr marL="171450" lvl="0" indent="-171450" algn="l" rtl="0">
              <a:spcBef>
                <a:spcPts val="0"/>
              </a:spcBef>
              <a:spcAft>
                <a:spcPts val="0"/>
              </a:spcAft>
            </a:pPr>
            <a:r>
              <a:rPr lang="fr-FR" dirty="0"/>
              <a:t>Clustering hiérarchique avec l’</a:t>
            </a:r>
            <a:r>
              <a:rPr lang="fr-FR" dirty="0" err="1"/>
              <a:t>AgglomerativeClustering</a:t>
            </a:r>
            <a:endParaRPr lang="fr-FR"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Clustering partitionné avec K-</a:t>
            </a:r>
            <a:r>
              <a:rPr lang="fr-FR" dirty="0" err="1"/>
              <a:t>Means</a:t>
            </a:r>
            <a:endParaRPr lang="fr-FR" dirty="0"/>
          </a:p>
        </p:txBody>
      </p:sp>
    </p:spTree>
    <p:extLst>
      <p:ext uri="{BB962C8B-B14F-4D97-AF65-F5344CB8AC3E}">
        <p14:creationId xmlns:p14="http://schemas.microsoft.com/office/powerpoint/2010/main" val="718286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clustering basé sur la densité détermine l’attribution des clusters en fonction de la densité des points de données dans une région. Les clusters sont attribués là où il y a des densités élevées de points de données séparées par des régions à faible densité.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points forts des méthodes de clustering basées sur la densité sont les suivants :</a:t>
            </a:r>
          </a:p>
          <a:p>
            <a:pPr marL="171450" lvl="0" indent="-171450" algn="l" rtl="0">
              <a:spcBef>
                <a:spcPts val="0"/>
              </a:spcBef>
              <a:spcAft>
                <a:spcPts val="0"/>
              </a:spcAft>
            </a:pPr>
            <a:r>
              <a:rPr lang="fr-FR" dirty="0"/>
              <a:t>Elles excellent dans l’identification de clusters de formes non sphériques.</a:t>
            </a:r>
          </a:p>
          <a:p>
            <a:pPr marL="171450" lvl="0" indent="-171450" algn="l" rtl="0">
              <a:spcBef>
                <a:spcPts val="0"/>
              </a:spcBef>
              <a:spcAft>
                <a:spcPts val="0"/>
              </a:spcAft>
            </a:pPr>
            <a:r>
              <a:rPr lang="fr-FR" dirty="0"/>
              <a:t>Elles sont résistantes aux valeurs aberrantes.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faiblesses des méthodes de clustering basées sur la densité sont les suivantes :</a:t>
            </a:r>
          </a:p>
          <a:p>
            <a:pPr marL="171450" lvl="0" indent="-171450" algn="l" rtl="0">
              <a:spcBef>
                <a:spcPts val="0"/>
              </a:spcBef>
              <a:spcAft>
                <a:spcPts val="0"/>
              </a:spcAft>
            </a:pPr>
            <a:r>
              <a:rPr lang="fr-FR" dirty="0"/>
              <a:t>Elles ne sont pas bien adaptées au clustering dans des espaces à haute dimension.</a:t>
            </a:r>
          </a:p>
          <a:p>
            <a:pPr marL="171450" lvl="0" indent="-171450" algn="l" rtl="0">
              <a:spcBef>
                <a:spcPts val="0"/>
              </a:spcBef>
              <a:spcAft>
                <a:spcPts val="0"/>
              </a:spcAft>
            </a:pPr>
            <a:r>
              <a:rPr lang="fr-FR" dirty="0"/>
              <a:t>Elles ont des difficultés à identifier des clusters de densités variables.</a:t>
            </a:r>
          </a:p>
        </p:txBody>
      </p:sp>
    </p:spTree>
    <p:extLst>
      <p:ext uri="{BB962C8B-B14F-4D97-AF65-F5344CB8AC3E}">
        <p14:creationId xmlns:p14="http://schemas.microsoft.com/office/powerpoint/2010/main" val="3692808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un premier test, on peut voir le résultat sans paramétrage. La visualisation n’offre pas de segment approprié. Nous allons voir si cela change après applications des paramètres.</a:t>
            </a:r>
          </a:p>
        </p:txBody>
      </p:sp>
    </p:spTree>
    <p:extLst>
      <p:ext uri="{BB962C8B-B14F-4D97-AF65-F5344CB8AC3E}">
        <p14:creationId xmlns:p14="http://schemas.microsoft.com/office/powerpoint/2010/main" val="338929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Sans trop nous attarder, sur les détails des paramètres. Nous devons fournir une valeur pour epsilon qui définit la distance maximale entre deux points. L’article suivant décrit une approche pour déterminer automatiquement la valeur optimale pour </a:t>
            </a:r>
            <a:r>
              <a:rPr lang="fr-FR" dirty="0" err="1"/>
              <a:t>Eps</a:t>
            </a:r>
            <a:r>
              <a:rPr lang="fr-FR" dirty="0"/>
              <a:t>.</a:t>
            </a:r>
          </a:p>
        </p:txBody>
      </p:sp>
    </p:spTree>
    <p:extLst>
      <p:ext uri="{BB962C8B-B14F-4D97-AF65-F5344CB8AC3E}">
        <p14:creationId xmlns:p14="http://schemas.microsoft.com/office/powerpoint/2010/main" val="70537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termes simples, nous trouvons une valeur appropriée pour epsilon en calculant la distance aux n points les plus proches pour chaque point, en triant et en traçant les résultats. Ensuite, nous cherchons à voir où le changement est le plus prononcé, comme un coude, et nous choisissons cette valeur comme epsilon. Ici, 5.</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___</a:t>
            </a:r>
          </a:p>
          <a:p>
            <a:pPr marL="0" lvl="0" indent="0" algn="l" rtl="0">
              <a:spcBef>
                <a:spcPts val="0"/>
              </a:spcBef>
              <a:spcAft>
                <a:spcPts val="0"/>
              </a:spcAft>
              <a:buNone/>
            </a:pPr>
            <a:r>
              <a:rPr lang="fr-FR" dirty="0" err="1"/>
              <a:t>eps</a:t>
            </a:r>
            <a:r>
              <a:rPr lang="fr-FR" dirty="0"/>
              <a:t>: deux points sont considérés comme voisins si la distance entre les deux points est inférieure au seuil epsilon.</a:t>
            </a:r>
          </a:p>
          <a:p>
            <a:pPr marL="0" lvl="0" indent="0" algn="l" rtl="0">
              <a:spcBef>
                <a:spcPts val="0"/>
              </a:spcBef>
              <a:spcAft>
                <a:spcPts val="0"/>
              </a:spcAft>
              <a:buNone/>
            </a:pPr>
            <a:r>
              <a:rPr lang="fr-FR" dirty="0" err="1"/>
              <a:t>Min_samples</a:t>
            </a:r>
            <a:r>
              <a:rPr lang="fr-FR" dirty="0"/>
              <a:t> : Le nombre minimum de voisins qu’un point donné doit avoir pour être classé comme un point central. Il est important de noter que le point lui-même est inclus dans le nombre minimum d’échantillons.</a:t>
            </a:r>
          </a:p>
          <a:p>
            <a:pPr marL="0" lvl="0" indent="0" algn="l" rtl="0">
              <a:spcBef>
                <a:spcPts val="0"/>
              </a:spcBef>
              <a:spcAft>
                <a:spcPts val="0"/>
              </a:spcAft>
              <a:buNone/>
            </a:pPr>
            <a:r>
              <a:rPr lang="fr-FR" dirty="0" err="1"/>
              <a:t>metric</a:t>
            </a:r>
            <a:r>
              <a:rPr lang="fr-FR" dirty="0"/>
              <a:t>: la métrique à utiliser lors du calcul de la distance entre les instances d’un tableau de caractéristiques (par exemple, la distance euclidienne).</a:t>
            </a:r>
          </a:p>
        </p:txBody>
      </p:sp>
    </p:spTree>
    <p:extLst>
      <p:ext uri="{BB962C8B-B14F-4D97-AF65-F5344CB8AC3E}">
        <p14:creationId xmlns:p14="http://schemas.microsoft.com/office/powerpoint/2010/main" val="4754158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qui nous donne ceci</a:t>
            </a:r>
          </a:p>
        </p:txBody>
      </p:sp>
    </p:spTree>
    <p:extLst>
      <p:ext uri="{BB962C8B-B14F-4D97-AF65-F5344CB8AC3E}">
        <p14:creationId xmlns:p14="http://schemas.microsoft.com/office/powerpoint/2010/main" val="239075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Après paramétrage, le clustering est plus logique. Chaque cluster correspond à une fréquence. C’est un résultat intéressant, mais qui ne répond pas à notre objectif et qui peut être fait sans recours au machine </a:t>
            </a:r>
            <a:r>
              <a:rPr lang="fr-FR" dirty="0" err="1"/>
              <a:t>learning</a:t>
            </a:r>
            <a:r>
              <a:rPr lang="fr-FR" dirty="0"/>
              <a:t>.</a:t>
            </a:r>
          </a:p>
          <a:p>
            <a:pPr marL="0" lvl="0" indent="0" algn="l" rtl="0">
              <a:spcBef>
                <a:spcPts val="0"/>
              </a:spcBef>
              <a:spcAft>
                <a:spcPts val="0"/>
              </a:spcAft>
              <a:buNone/>
            </a:pPr>
            <a:r>
              <a:rPr lang="fr-FR" dirty="0"/>
              <a:t>Nous pouvons l’éliminer d’office de la sélection.</a:t>
            </a:r>
          </a:p>
          <a:p>
            <a:pPr marL="0" lvl="0" indent="0" algn="l" rtl="0">
              <a:spcBef>
                <a:spcPts val="0"/>
              </a:spcBef>
              <a:spcAft>
                <a:spcPts val="0"/>
              </a:spcAft>
              <a:buNone/>
            </a:pPr>
            <a:r>
              <a:rPr lang="fr-FR" dirty="0"/>
              <a:t>Passons à l’algorithme suivant, l’</a:t>
            </a:r>
            <a:r>
              <a:rPr lang="fr-FR" dirty="0" err="1"/>
              <a:t>agglomerative</a:t>
            </a:r>
            <a:r>
              <a:rPr lang="fr-FR" dirty="0"/>
              <a:t> clustering.</a:t>
            </a:r>
          </a:p>
        </p:txBody>
      </p:sp>
    </p:spTree>
    <p:extLst>
      <p:ext uri="{BB962C8B-B14F-4D97-AF65-F5344CB8AC3E}">
        <p14:creationId xmlns:p14="http://schemas.microsoft.com/office/powerpoint/2010/main" val="995883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clustering hiérarchique détermine les affectations des clusters en construisant une hiérarchie. Ceci est mis en œuvre soit par une approche ascendante, soit par une approche descendante, Le </a:t>
            </a:r>
            <a:r>
              <a:rPr lang="fr-FR" dirty="0" err="1"/>
              <a:t>Agglomerative</a:t>
            </a:r>
            <a:r>
              <a:rPr lang="fr-FR" dirty="0"/>
              <a:t> Clustering est l’approche ascendante. Elle fusionne les deux points qui sont les plus similaires jusqu’à ce que tous les points aient été fusionnés en un seul cluster.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____</a:t>
            </a:r>
          </a:p>
          <a:p>
            <a:pPr marL="0" lvl="0" indent="0" algn="l" rtl="0">
              <a:spcBef>
                <a:spcPts val="0"/>
              </a:spcBef>
              <a:spcAft>
                <a:spcPts val="0"/>
              </a:spcAft>
              <a:buNone/>
            </a:pPr>
            <a:r>
              <a:rPr lang="fr-FR" dirty="0"/>
              <a:t>Ces méthodes produisent une hiérarchie arborescente de points appelée dendrogramme. Comme pour le clustering partitionné, dans le clustering hiérarchique, le nombre de clusters (k) est souvent prédéterminé par l’utilisateur. Les clusters sont assignés en coupant le dendrogramme à une profondeur spécifiée qui résulte en k groupes de dendrogrammes plus petits.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Contrairement à de nombreuses techniques de clustering partitionné, le clustering hiérarchique est un processus déterministe, ce qui signifie que l’affectation des clusters ne changera pas lorsque l’on exécute un algorithme deux fois sur les mêmes données d’entrée.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points forts des méthodes de clustering hiérarchique sont les suivants :</a:t>
            </a:r>
          </a:p>
          <a:p>
            <a:pPr marL="171450" lvl="0" indent="-171450" algn="l" rtl="0">
              <a:spcBef>
                <a:spcPts val="0"/>
              </a:spcBef>
              <a:spcAft>
                <a:spcPts val="0"/>
              </a:spcAft>
            </a:pPr>
            <a:r>
              <a:rPr lang="fr-FR" dirty="0"/>
              <a:t>Elles révèlent souvent les détails les plus fins des relations entre les objets de données.</a:t>
            </a:r>
          </a:p>
          <a:p>
            <a:pPr marL="171450" lvl="0" indent="-171450" algn="l" rtl="0">
              <a:spcBef>
                <a:spcPts val="0"/>
              </a:spcBef>
              <a:spcAft>
                <a:spcPts val="0"/>
              </a:spcAft>
            </a:pPr>
            <a:r>
              <a:rPr lang="fr-FR" dirty="0"/>
              <a:t>Elles fournissent un dendrogramme interprétable.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faiblesses des méthodes de clustering hiérarchique sont les suivantes :</a:t>
            </a:r>
          </a:p>
          <a:p>
            <a:pPr marL="171450" lvl="0" indent="-171450" algn="l" rtl="0">
              <a:spcBef>
                <a:spcPts val="0"/>
              </a:spcBef>
              <a:spcAft>
                <a:spcPts val="0"/>
              </a:spcAft>
            </a:pPr>
            <a:r>
              <a:rPr lang="fr-FR" dirty="0"/>
              <a:t>Elles sont coûteuses en termes de complexité algorithmique.</a:t>
            </a:r>
          </a:p>
          <a:p>
            <a:pPr marL="171450" lvl="0" indent="-171450" algn="l" rtl="0">
              <a:spcBef>
                <a:spcPts val="0"/>
              </a:spcBef>
              <a:spcAft>
                <a:spcPts val="0"/>
              </a:spcAft>
            </a:pPr>
            <a:r>
              <a:rPr lang="fr-FR" dirty="0"/>
              <a:t>Elles sont sensibles au bruit et aux valeurs aberrantes.</a:t>
            </a:r>
          </a:p>
        </p:txBody>
      </p:sp>
    </p:spTree>
    <p:extLst>
      <p:ext uri="{BB962C8B-B14F-4D97-AF65-F5344CB8AC3E}">
        <p14:creationId xmlns:p14="http://schemas.microsoft.com/office/powerpoint/2010/main" val="2504942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Concrètement, voici le résultat avec notre jeu de données. Reste à évaluer le nombre de clusters adéquats. En plus de la connaissance métier et de notre jeu de donnée, l’intuition joue aussi une part importante dans la décision.</a:t>
            </a:r>
          </a:p>
          <a:p>
            <a:pPr marL="0" lvl="0" indent="0" algn="l" rtl="0">
              <a:spcBef>
                <a:spcPts val="0"/>
              </a:spcBef>
              <a:spcAft>
                <a:spcPts val="0"/>
              </a:spcAft>
              <a:buNone/>
            </a:pPr>
            <a:r>
              <a:rPr lang="fr-FR" dirty="0"/>
              <a:t>Regardons comment l’intuition joue un rôle.</a:t>
            </a:r>
          </a:p>
        </p:txBody>
      </p:sp>
    </p:spTree>
    <p:extLst>
      <p:ext uri="{BB962C8B-B14F-4D97-AF65-F5344CB8AC3E}">
        <p14:creationId xmlns:p14="http://schemas.microsoft.com/office/powerpoint/2010/main" val="3422142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clustering, ici, est beaucoup plus logique dans le contexte de notre objectif. Et ressemble plus à la projection de notre RFM manuel.</a:t>
            </a:r>
          </a:p>
        </p:txBody>
      </p:sp>
    </p:spTree>
    <p:extLst>
      <p:ext uri="{BB962C8B-B14F-4D97-AF65-F5344CB8AC3E}">
        <p14:creationId xmlns:p14="http://schemas.microsoft.com/office/powerpoint/2010/main" val="286508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Les avantages pour les commerçants sont une meilleure présence sur le marché *click* et des mesures de réputation transparentes.</a:t>
            </a:r>
            <a:endParaRPr dirty="0"/>
          </a:p>
        </p:txBody>
      </p:sp>
    </p:spTree>
    <p:extLst>
      <p:ext uri="{BB962C8B-B14F-4D97-AF65-F5344CB8AC3E}">
        <p14:creationId xmlns:p14="http://schemas.microsoft.com/office/powerpoint/2010/main" val="6537724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Même si ce n’est pas identique il y a une corrélation dans la logique de segmentation.</a:t>
            </a:r>
          </a:p>
        </p:txBody>
      </p:sp>
    </p:spTree>
    <p:extLst>
      <p:ext uri="{BB962C8B-B14F-4D97-AF65-F5344CB8AC3E}">
        <p14:creationId xmlns:p14="http://schemas.microsoft.com/office/powerpoint/2010/main" val="11796763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Revenons au clustering et à cette fameuse intuition. Sans même chercher à comprendre le jeu de donnée, quelque chose tape à l’œil.</a:t>
            </a:r>
          </a:p>
          <a:p>
            <a:pPr marL="0" lvl="0" indent="0" algn="l" rtl="0">
              <a:spcBef>
                <a:spcPts val="0"/>
              </a:spcBef>
              <a:spcAft>
                <a:spcPts val="0"/>
              </a:spcAft>
              <a:buNone/>
            </a:pPr>
            <a:r>
              <a:rPr lang="fr-FR" dirty="0"/>
              <a:t>Si on prend une personne extérieure et qu’on lui demande d’ajouter une séparation sans lui expliquer le contexte. Intuitivement ce sera surement ici.</a:t>
            </a:r>
          </a:p>
          <a:p>
            <a:pPr marL="0" lvl="0" indent="0" algn="l" rtl="0">
              <a:spcBef>
                <a:spcPts val="0"/>
              </a:spcBef>
              <a:spcAft>
                <a:spcPts val="0"/>
              </a:spcAft>
              <a:buNone/>
            </a:pPr>
            <a:r>
              <a:rPr lang="fr-FR" dirty="0"/>
              <a:t>Et cela aurait du sens d’un point de vue data. En effet ce cluster correspondrait à des acheteurs qui sont en phase d’entrer en hibernation et qui ont un panier à faible revenu.</a:t>
            </a:r>
          </a:p>
          <a:p>
            <a:pPr marL="0" lvl="0" indent="0" algn="l" rtl="0">
              <a:spcBef>
                <a:spcPts val="0"/>
              </a:spcBef>
              <a:spcAft>
                <a:spcPts val="0"/>
              </a:spcAft>
              <a:buNone/>
            </a:pPr>
            <a:r>
              <a:rPr lang="fr-FR" dirty="0"/>
              <a:t>Reste à définir si cela est rentable de définir une stratégie spécifique à ce segment.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Que se passe-t-il si nous passons 5 clusters ?</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590853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Même si le résultat répond à des règles logiques, il reste impressionnant de voir qu’il a apporté un résultat intuitif. C’est exactement la séparation que l’on aurait pu définir à la main et sans calcule.</a:t>
            </a:r>
          </a:p>
          <a:p>
            <a:pPr marL="0" lvl="0" indent="0" algn="l" rtl="0">
              <a:spcBef>
                <a:spcPts val="0"/>
              </a:spcBef>
              <a:spcAft>
                <a:spcPts val="0"/>
              </a:spcAft>
              <a:buNone/>
            </a:pPr>
            <a:r>
              <a:rPr lang="fr-FR" dirty="0"/>
              <a:t>Sans trop nous attarder, au-delà de 5 clusters la projection perd du sens. Donc nous allons interpréter brièvement cette projection et le garder en tête avant de passer au clustering suivant.</a:t>
            </a:r>
          </a:p>
          <a:p>
            <a:pPr marL="0" lvl="0" indent="0" algn="l" rtl="0">
              <a:spcBef>
                <a:spcPts val="0"/>
              </a:spcBef>
              <a:spcAft>
                <a:spcPts val="0"/>
              </a:spcAft>
              <a:buNone/>
            </a:pPr>
            <a:r>
              <a:rPr lang="fr-FR" dirty="0"/>
              <a:t>Concentrons-nous sur ce cluster. Il signifie des clients à fort et faible panier qui n’ont pas commandé depuis longtemps. Autrement dit des inactifs. Cependant, est-ce une bonne idée de mettre les faibles dépensiers et les grands dépensiers dans le même panier ?</a:t>
            </a:r>
          </a:p>
          <a:p>
            <a:pPr marL="0" lvl="0" indent="0" algn="l" rtl="0">
              <a:spcBef>
                <a:spcPts val="0"/>
              </a:spcBef>
              <a:spcAft>
                <a:spcPts val="0"/>
              </a:spcAft>
              <a:buNone/>
            </a:pPr>
            <a:r>
              <a:rPr lang="fr-FR" dirty="0"/>
              <a:t>Ça reste à définir. Néanmoins, psychologiquement il existe une différence entre les deux et que l’on peut retrouver des concepts comme la méthode SONCAS, OCEAN ou encore le neurotisme.</a:t>
            </a:r>
          </a:p>
          <a:p>
            <a:pPr marL="0" lvl="0" indent="0" algn="l" rtl="0">
              <a:spcBef>
                <a:spcPts val="0"/>
              </a:spcBef>
              <a:spcAft>
                <a:spcPts val="0"/>
              </a:spcAft>
              <a:buNone/>
            </a:pPr>
            <a:r>
              <a:rPr lang="fr-FR" dirty="0"/>
              <a:t>Donc il serait peut-être plus logique d’avoir une scission ici. Pour séparer les paniers faible et fort.</a:t>
            </a:r>
          </a:p>
          <a:p>
            <a:pPr marL="0" lvl="0" indent="0" algn="l" rtl="0">
              <a:spcBef>
                <a:spcPts val="0"/>
              </a:spcBef>
              <a:spcAft>
                <a:spcPts val="0"/>
              </a:spcAft>
              <a:buNone/>
            </a:pPr>
            <a:r>
              <a:rPr lang="fr-FR" dirty="0"/>
              <a:t>Le résultat est intéressant. Nous pouvons le garder de coter pour le comparer à la méthode qui va suivre.</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6421293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clustering partitionné divise les objets de données en groupes qui ne se chevauchent pas. En d’autres termes, aucun objet ne peut être membre de plus d’un cluster, et chaque cluster doit comporter au moins un objet.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 techniques nécessitent que l’utilisateur spécifie le nombre de clusters, indiqué par la variable k. De nombreux algorithmes de clustering partitionner fonctionnent par le biais d’un processus itératif pour affecter des sous-ensembles de points de données dans k clusters. Deux exemples d’algorithmes de clustering partitionnées sont les k-</a:t>
            </a:r>
            <a:r>
              <a:rPr lang="fr-FR" dirty="0" err="1"/>
              <a:t>means</a:t>
            </a:r>
            <a:r>
              <a:rPr lang="fr-FR" dirty="0"/>
              <a:t> et les k-</a:t>
            </a:r>
            <a:r>
              <a:rPr lang="fr-FR" dirty="0" err="1"/>
              <a:t>medoids</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 algorithmes sont tous deux non déterministes, ce qui signifie qu’ils peuvent produire des résultats différents à partir de deux exécutions distinctes, même si ces exécutions sont basées sur la même entrée.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méthodes de clustering partitionné ont plusieurs atouts :</a:t>
            </a:r>
          </a:p>
          <a:p>
            <a:pPr marL="171450" lvl="0" indent="-171450" algn="l" rtl="0">
              <a:spcBef>
                <a:spcPts val="0"/>
              </a:spcBef>
              <a:spcAft>
                <a:spcPts val="0"/>
              </a:spcAft>
            </a:pPr>
            <a:r>
              <a:rPr lang="fr-FR" dirty="0"/>
              <a:t>Elles fonctionnent bien lorsque les clusters ont une forme sphérique.</a:t>
            </a:r>
          </a:p>
          <a:p>
            <a:pPr marL="171450" lvl="0" indent="-171450" algn="l" rtl="0">
              <a:spcBef>
                <a:spcPts val="0"/>
              </a:spcBef>
              <a:spcAft>
                <a:spcPts val="0"/>
              </a:spcAft>
            </a:pPr>
            <a:r>
              <a:rPr lang="fr-FR" dirty="0"/>
              <a:t>Elles sont évolutives en ce qui concerne la complexité de l’algorithme.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Elles ont également plusieurs faiblesses :</a:t>
            </a:r>
          </a:p>
          <a:p>
            <a:pPr marL="171450" lvl="0" indent="-171450" algn="l" rtl="0">
              <a:spcBef>
                <a:spcPts val="0"/>
              </a:spcBef>
              <a:spcAft>
                <a:spcPts val="0"/>
              </a:spcAft>
            </a:pPr>
            <a:r>
              <a:rPr lang="fr-FR" dirty="0"/>
              <a:t>Elles ne sont pas bien adaptées aux clusters de formes complexes et de tailles différentes.</a:t>
            </a:r>
          </a:p>
          <a:p>
            <a:pPr marL="171450" lvl="0" indent="-171450" algn="l" rtl="0">
              <a:spcBef>
                <a:spcPts val="0"/>
              </a:spcBef>
              <a:spcAft>
                <a:spcPts val="0"/>
              </a:spcAft>
            </a:pPr>
            <a:r>
              <a:rPr lang="fr-FR" dirty="0"/>
              <a:t>Elles tombent en panne lorsqu’elles sont utilisées avec des clusters de différentes densités.</a:t>
            </a:r>
          </a:p>
        </p:txBody>
      </p:sp>
    </p:spTree>
    <p:extLst>
      <p:ext uri="{BB962C8B-B14F-4D97-AF65-F5344CB8AC3E}">
        <p14:creationId xmlns:p14="http://schemas.microsoft.com/office/powerpoint/2010/main" val="2703348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méthode </a:t>
            </a:r>
            <a:r>
              <a:rPr lang="fr-FR" dirty="0" err="1"/>
              <a:t>elbow</a:t>
            </a:r>
            <a:r>
              <a:rPr lang="fr-FR" dirty="0"/>
              <a:t> (c.-à-d. du coude) exécute le clustering k-</a:t>
            </a:r>
            <a:r>
              <a:rPr lang="fr-FR" dirty="0" err="1"/>
              <a:t>means</a:t>
            </a:r>
            <a:r>
              <a:rPr lang="fr-FR" dirty="0"/>
              <a:t> sur le jeu de données pour une gamme de valeurs pour k (ici de 1 à 10) et calcule ensuite pour chaque valeur de k un score moyen pour tous les clusters. Par défaut, le score de distorsion est calculé, soit la somme des distances carrées entre chaque point et le centre qui lui est attribué.</a:t>
            </a:r>
          </a:p>
          <a:p>
            <a:pPr marL="0" lvl="0" indent="0" algn="l" rtl="0">
              <a:spcBef>
                <a:spcPts val="0"/>
              </a:spcBef>
              <a:spcAft>
                <a:spcPts val="0"/>
              </a:spcAft>
              <a:buNone/>
            </a:pPr>
            <a:r>
              <a:rPr lang="fr-FR" dirty="0"/>
              <a:t>Le coude à 4 est le choix optimal de cluster.</a:t>
            </a:r>
          </a:p>
        </p:txBody>
      </p:sp>
    </p:spTree>
    <p:extLst>
      <p:ext uri="{BB962C8B-B14F-4D97-AF65-F5344CB8AC3E}">
        <p14:creationId xmlns:p14="http://schemas.microsoft.com/office/powerpoint/2010/main" val="878742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D’autres métriques peuvent également être utilisées, comme le score de silhouette, le coefficient de silhouette moyen pour tous les échantillons ou le score </a:t>
            </a:r>
            <a:r>
              <a:rPr lang="fr-FR" dirty="0" err="1"/>
              <a:t>calinski_harabasz</a:t>
            </a:r>
            <a:r>
              <a:rPr lang="fr-FR" dirty="0"/>
              <a:t>, qui calcule le rapport de dispersion entre et au sein des clusters.</a:t>
            </a:r>
          </a:p>
          <a:p>
            <a:pPr marL="0" lvl="0" indent="0" algn="l" rtl="0">
              <a:spcBef>
                <a:spcPts val="0"/>
              </a:spcBef>
              <a:spcAft>
                <a:spcPts val="0"/>
              </a:spcAft>
              <a:buNone/>
            </a:pPr>
            <a:r>
              <a:rPr lang="fr-FR" dirty="0"/>
              <a:t>Pour ne pas nous disperser, nous allons nous contenter de présenter le coefficient de silhouette, néanmoins le notebook d’essai met en avant d’autres méthodes.</a:t>
            </a:r>
          </a:p>
          <a:p>
            <a:pPr marL="0" lvl="0" indent="0" algn="l" rtl="0">
              <a:spcBef>
                <a:spcPts val="0"/>
              </a:spcBef>
              <a:spcAft>
                <a:spcPts val="0"/>
              </a:spcAft>
              <a:buNone/>
            </a:pPr>
            <a:r>
              <a:rPr lang="fr-FR" dirty="0"/>
              <a:t>Ce graphique appuie le graphique précédent dans le choix de 4 clusters.</a:t>
            </a:r>
          </a:p>
          <a:p>
            <a:pPr marL="0" lvl="0" indent="0" algn="l" rtl="0">
              <a:spcBef>
                <a:spcPts val="0"/>
              </a:spcBef>
              <a:spcAft>
                <a:spcPts val="0"/>
              </a:spcAft>
              <a:buNone/>
            </a:pPr>
            <a:r>
              <a:rPr lang="fr-FR" dirty="0"/>
              <a:t>Regardons à quoi ressemblent les silhouettes</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504128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première chose que nous pouvons remarquer c’est le manque d’homogénéité de la silhouette. On y voit de gros clusters et 2 fins. Néanmoins, ces 4 clusters dépassent la ligne rouge.</a:t>
            </a:r>
          </a:p>
          <a:p>
            <a:pPr marL="0" lvl="0" indent="0" algn="l" rtl="0">
              <a:spcBef>
                <a:spcPts val="0"/>
              </a:spcBef>
              <a:spcAft>
                <a:spcPts val="0"/>
              </a:spcAft>
              <a:buNone/>
            </a:pPr>
            <a:r>
              <a:rPr lang="fr-FR" dirty="0"/>
              <a:t>En réalité, c’est tout fait normal, c’est à l’image de notre segmentation qui est à un ratio déséquilibré. Tout est correct, néanmoins juste pour le jeu, supposons que nous n’avons aucune connaissance sur notre jeu de donnée. Comment concrètement prouver que c’est normal ?</a:t>
            </a:r>
          </a:p>
          <a:p>
            <a:pPr marL="0" lvl="0" indent="0" algn="l" rtl="0">
              <a:spcBef>
                <a:spcPts val="0"/>
              </a:spcBef>
              <a:spcAft>
                <a:spcPts val="0"/>
              </a:spcAft>
              <a:buNone/>
            </a:pPr>
            <a:r>
              <a:rPr lang="fr-FR" dirty="0"/>
              <a:t>Nous pouvons voir ce qu’il se passe si nous équilibrons nos clusters. Est-ce que ça va équilibrer nos silhouettes ?</a:t>
            </a:r>
          </a:p>
        </p:txBody>
      </p:sp>
    </p:spTree>
    <p:extLst>
      <p:ext uri="{BB962C8B-B14F-4D97-AF65-F5344CB8AC3E}">
        <p14:creationId xmlns:p14="http://schemas.microsoft.com/office/powerpoint/2010/main" val="1128458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la répartition actuelle, on voit bien nos de gros clusters et les 2 petits.</a:t>
            </a:r>
          </a:p>
        </p:txBody>
      </p:sp>
    </p:spTree>
    <p:extLst>
      <p:ext uri="{BB962C8B-B14F-4D97-AF65-F5344CB8AC3E}">
        <p14:creationId xmlns:p14="http://schemas.microsoft.com/office/powerpoint/2010/main" val="698608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Puis nous sous-échantillonnons aux clusters le plus petit de sorte à avoir des parts égales</a:t>
            </a:r>
          </a:p>
        </p:txBody>
      </p:sp>
    </p:spTree>
    <p:extLst>
      <p:ext uri="{BB962C8B-B14F-4D97-AF65-F5344CB8AC3E}">
        <p14:creationId xmlns:p14="http://schemas.microsoft.com/office/powerpoint/2010/main" val="3100257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Résultat, nous pour remarquer des clusters plus homogènes. C’est la preuve que la première silhouette était normale.</a:t>
            </a:r>
          </a:p>
          <a:p>
            <a:pPr marL="0" lvl="0" indent="0" algn="l" rtl="0">
              <a:spcBef>
                <a:spcPts val="0"/>
              </a:spcBef>
              <a:spcAft>
                <a:spcPts val="0"/>
              </a:spcAft>
              <a:buNone/>
            </a:pPr>
            <a:r>
              <a:rPr lang="fr-FR" dirty="0"/>
              <a:t>Analysons le résultat de la segmentation</a:t>
            </a:r>
          </a:p>
        </p:txBody>
      </p:sp>
    </p:spTree>
    <p:extLst>
      <p:ext uri="{BB962C8B-B14F-4D97-AF65-F5344CB8AC3E}">
        <p14:creationId xmlns:p14="http://schemas.microsoft.com/office/powerpoint/2010/main" val="75989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La motivation pour l’entreprise est d’attirer plus de clients *click* et d’améliorer la qualité du processus.</a:t>
            </a:r>
            <a:endParaRPr dirty="0"/>
          </a:p>
        </p:txBody>
      </p:sp>
    </p:spTree>
    <p:extLst>
      <p:ext uri="{BB962C8B-B14F-4D97-AF65-F5344CB8AC3E}">
        <p14:creationId xmlns:p14="http://schemas.microsoft.com/office/powerpoint/2010/main" val="4213306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Voilà un résultat qui est très </a:t>
            </a:r>
            <a:r>
              <a:rPr lang="fr-FR" dirty="0" err="1"/>
              <a:t>très</a:t>
            </a:r>
            <a:r>
              <a:rPr lang="fr-FR" dirty="0"/>
              <a:t> intéressant. Et qui écrase de loin les autres algorithmes.</a:t>
            </a:r>
          </a:p>
          <a:p>
            <a:pPr marL="0" lvl="0" indent="0" algn="l" rtl="0">
              <a:spcBef>
                <a:spcPts val="0"/>
              </a:spcBef>
              <a:spcAft>
                <a:spcPts val="0"/>
              </a:spcAft>
              <a:buNone/>
            </a:pPr>
            <a:r>
              <a:rPr lang="fr-FR" dirty="0"/>
              <a:t>Tout d’abord, c’est le seul qui a été capable de tourner rapidement sur l’ensemble du jeu de données en plus avec un temps insolent de 1 seconde.</a:t>
            </a:r>
          </a:p>
          <a:p>
            <a:pPr marL="0" lvl="0" indent="0" algn="l" rtl="0">
              <a:spcBef>
                <a:spcPts val="0"/>
              </a:spcBef>
              <a:spcAft>
                <a:spcPts val="0"/>
              </a:spcAft>
              <a:buNone/>
            </a:pPr>
            <a:r>
              <a:rPr lang="fr-FR" dirty="0"/>
              <a:t>Ajoutée à ça, la qualité de segmentation est impressionnante. Première chose à noter, c’est que contrairement l’</a:t>
            </a:r>
            <a:r>
              <a:rPr lang="fr-FR" dirty="0" err="1"/>
              <a:t>agglomerative</a:t>
            </a:r>
            <a:r>
              <a:rPr lang="fr-FR" dirty="0"/>
              <a:t> clustering on voit une séparation entre les paniers à faible et haut revenu.</a:t>
            </a:r>
          </a:p>
          <a:p>
            <a:pPr marL="0" lvl="0" indent="0" algn="l" rtl="0">
              <a:spcBef>
                <a:spcPts val="0"/>
              </a:spcBef>
              <a:spcAft>
                <a:spcPts val="0"/>
              </a:spcAft>
              <a:buNone/>
            </a:pPr>
            <a:r>
              <a:rPr lang="fr-FR" dirty="0"/>
              <a:t>Mais aussi un bon équilibre entre les anciens clients et les clients récents.</a:t>
            </a:r>
          </a:p>
          <a:p>
            <a:pPr marL="0" lvl="0" indent="0" algn="l" rtl="0">
              <a:spcBef>
                <a:spcPts val="0"/>
              </a:spcBef>
              <a:spcAft>
                <a:spcPts val="0"/>
              </a:spcAft>
              <a:buNone/>
            </a:pPr>
            <a:r>
              <a:rPr lang="fr-FR" dirty="0"/>
              <a:t>Et pour finir les clients fidèles.</a:t>
            </a:r>
          </a:p>
        </p:txBody>
      </p:sp>
    </p:spTree>
    <p:extLst>
      <p:ext uri="{BB962C8B-B14F-4D97-AF65-F5344CB8AC3E}">
        <p14:creationId xmlns:p14="http://schemas.microsoft.com/office/powerpoint/2010/main" val="26619765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toutes les raisons citées précédemment, </a:t>
            </a:r>
            <a:r>
              <a:rPr lang="fr-FR" dirty="0" err="1"/>
              <a:t>Kmeans</a:t>
            </a:r>
            <a:r>
              <a:rPr lang="fr-FR" dirty="0"/>
              <a:t> et de facto le meilleur choix, néanmoins l’</a:t>
            </a:r>
            <a:r>
              <a:rPr lang="fr-FR" dirty="0" err="1"/>
              <a:t>aglomerative</a:t>
            </a:r>
            <a:r>
              <a:rPr lang="fr-FR" dirty="0"/>
              <a:t> clustering peut être une solution alternative présentable.</a:t>
            </a:r>
          </a:p>
          <a:p>
            <a:pPr marL="0" lvl="0" indent="0" algn="l" rtl="0">
              <a:spcBef>
                <a:spcPts val="0"/>
              </a:spcBef>
              <a:spcAft>
                <a:spcPts val="0"/>
              </a:spcAft>
              <a:buNone/>
            </a:pPr>
            <a:r>
              <a:rPr lang="fr-FR" dirty="0"/>
              <a:t>Regardons de près nos personnes</a:t>
            </a:r>
            <a:endParaRPr dirty="0"/>
          </a:p>
        </p:txBody>
      </p:sp>
    </p:spTree>
    <p:extLst>
      <p:ext uri="{BB962C8B-B14F-4D97-AF65-F5344CB8AC3E}">
        <p14:creationId xmlns:p14="http://schemas.microsoft.com/office/powerpoint/2010/main" val="35367755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Même si les segments ont déjà été interprétés avec la projection. Un Pie Chart permet d’expliquer d’une autre manière.</a:t>
            </a:r>
          </a:p>
          <a:p>
            <a:pPr marL="0" lvl="0" indent="0" algn="l" rtl="0">
              <a:spcBef>
                <a:spcPts val="0"/>
              </a:spcBef>
              <a:spcAft>
                <a:spcPts val="0"/>
              </a:spcAft>
              <a:buNone/>
            </a:pPr>
            <a:r>
              <a:rPr lang="fr-FR" dirty="0"/>
              <a:t>La grosse part en vert représente la part des revenus moyens les plus élevés qui sont générés par 2,3 % des clients. Ce sont donc des dépensiers.</a:t>
            </a:r>
          </a:p>
          <a:p>
            <a:pPr marL="0" lvl="0" indent="0" algn="l" rtl="0">
              <a:spcBef>
                <a:spcPts val="0"/>
              </a:spcBef>
              <a:spcAft>
                <a:spcPts val="0"/>
              </a:spcAft>
              <a:buNone/>
            </a:pPr>
            <a:r>
              <a:rPr lang="fr-FR" dirty="0"/>
              <a:t>À l’inverse, le panier le plus faible est généré par 54 % des clients. On peut y voir ici un semblant de loi de Pareto, la loi des 80/20 si on fusionne le cluster 1 et 0.</a:t>
            </a:r>
          </a:p>
          <a:p>
            <a:pPr marL="0" lvl="0" indent="0" algn="l" rtl="0">
              <a:spcBef>
                <a:spcPts val="0"/>
              </a:spcBef>
              <a:spcAft>
                <a:spcPts val="0"/>
              </a:spcAft>
              <a:buNone/>
            </a:pPr>
            <a:r>
              <a:rPr lang="fr-FR" dirty="0"/>
              <a:t>Pour les clients en orange, au vu de la récence la plus faible, ce sont des clients en hibernation.</a:t>
            </a:r>
          </a:p>
          <a:p>
            <a:pPr marL="0" lvl="0" indent="0" algn="l" rtl="0">
              <a:spcBef>
                <a:spcPts val="0"/>
              </a:spcBef>
              <a:spcAft>
                <a:spcPts val="0"/>
              </a:spcAft>
              <a:buNone/>
            </a:pPr>
            <a:r>
              <a:rPr lang="fr-FR" dirty="0"/>
              <a:t>Cette grande zone en bleue représente les nouveaux acheteurs. Ce sont des clients </a:t>
            </a:r>
            <a:r>
              <a:rPr lang="fr-FR" dirty="0" err="1"/>
              <a:t>néodépensiers</a:t>
            </a:r>
            <a:r>
              <a:rPr lang="fr-FR" dirty="0"/>
              <a:t>.</a:t>
            </a:r>
          </a:p>
          <a:p>
            <a:pPr marL="0" lvl="0" indent="0" algn="l" rtl="0">
              <a:spcBef>
                <a:spcPts val="0"/>
              </a:spcBef>
              <a:spcAft>
                <a:spcPts val="0"/>
              </a:spcAft>
              <a:buNone/>
            </a:pPr>
            <a:r>
              <a:rPr lang="fr-FR" dirty="0"/>
              <a:t>Et pour finir en rouge, ce sont les clients qui ont commandé plusieurs fois. En d’autres termes, les clients fidèles.</a:t>
            </a:r>
          </a:p>
          <a:p>
            <a:pPr marL="0" lvl="0" indent="0" algn="l" rtl="0">
              <a:spcBef>
                <a:spcPts val="0"/>
              </a:spcBef>
              <a:spcAft>
                <a:spcPts val="0"/>
              </a:spcAft>
              <a:buNone/>
            </a:pPr>
            <a:r>
              <a:rPr lang="fr-FR" dirty="0"/>
              <a:t>Maintenant que nous avons défini nos segments, nous pouvons proposer des solutions actionnables.</a:t>
            </a:r>
          </a:p>
        </p:txBody>
      </p:sp>
    </p:spTree>
    <p:extLst>
      <p:ext uri="{BB962C8B-B14F-4D97-AF65-F5344CB8AC3E}">
        <p14:creationId xmlns:p14="http://schemas.microsoft.com/office/powerpoint/2010/main" val="15209054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donc une stratégie d’action attribuée à chaque cluster. Ce tableau est aussi en quelque sorte des </a:t>
            </a:r>
            <a:r>
              <a:rPr lang="fr-FR" dirty="0" err="1"/>
              <a:t>personas</a:t>
            </a:r>
            <a:r>
              <a:rPr lang="fr-FR" dirty="0"/>
              <a:t> générées par IA. Nous pouvons y voir leur nombre et leur caractéristique comme le panier moyen. Ajouter l’analyse émotionnelle et/ou des avis permettrait aussi d’avoir un point de vue de l’aspect psychologique du client.</a:t>
            </a:r>
          </a:p>
        </p:txBody>
      </p:sp>
    </p:spTree>
    <p:extLst>
      <p:ext uri="{BB962C8B-B14F-4D97-AF65-F5344CB8AC3E}">
        <p14:creationId xmlns:p14="http://schemas.microsoft.com/office/powerpoint/2010/main" val="927602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Avec les données, nous pouvons fournir un outil qui propose une solution actionnable pour chaque client. Dorénavant pouvons-nous aussi en déduire une segmentation géographique avec K-</a:t>
            </a:r>
            <a:r>
              <a:rPr lang="fr-FR" dirty="0" err="1"/>
              <a:t>Mean</a:t>
            </a:r>
            <a:r>
              <a:rPr lang="fr-FR" dirty="0"/>
              <a:t> ?</a:t>
            </a:r>
          </a:p>
        </p:txBody>
      </p:sp>
    </p:spTree>
    <p:extLst>
      <p:ext uri="{BB962C8B-B14F-4D97-AF65-F5344CB8AC3E}">
        <p14:creationId xmlns:p14="http://schemas.microsoft.com/office/powerpoint/2010/main" val="426427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Le code couleur montre qu’une grande partie des communes de Sao Paulo sont des zones de faibles dépenses, </a:t>
            </a:r>
            <a:r>
              <a:rPr lang="fr-FR" b="1" i="0" dirty="0">
                <a:solidFill>
                  <a:srgbClr val="000000"/>
                </a:solidFill>
                <a:effectLst/>
                <a:latin typeface="Helvetica Neue" panose="020B0604020202020204" charset="0"/>
              </a:rPr>
              <a:t>en hibernation</a:t>
            </a:r>
            <a:r>
              <a:rPr lang="fr-FR" b="0" i="0" dirty="0">
                <a:solidFill>
                  <a:srgbClr val="000000"/>
                </a:solidFill>
                <a:effectLst/>
                <a:latin typeface="Helvetica Neue" panose="020B0604020202020204" charset="0"/>
              </a:rPr>
              <a:t>. En comparaison, il semble que Rio de Janeiro compte davantage de </a:t>
            </a:r>
            <a:r>
              <a:rPr lang="fr-FR" b="1" i="0" dirty="0">
                <a:solidFill>
                  <a:srgbClr val="000000"/>
                </a:solidFill>
                <a:effectLst/>
                <a:latin typeface="Helvetica Neue" panose="020B0604020202020204" charset="0"/>
              </a:rPr>
              <a:t>néo-dépensiers</a:t>
            </a:r>
            <a:r>
              <a:rPr lang="fr-FR" b="0" i="0" dirty="0">
                <a:solidFill>
                  <a:srgbClr val="000000"/>
                </a:solidFill>
                <a:effectLst/>
                <a:latin typeface="Helvetica Neue" panose="020B0604020202020204" charset="0"/>
              </a:rPr>
              <a:t>. Il n’y a pas de concentration clairement visible de segment important des </a:t>
            </a:r>
            <a:r>
              <a:rPr lang="fr-FR" b="1" i="0" dirty="0">
                <a:solidFill>
                  <a:srgbClr val="000000"/>
                </a:solidFill>
                <a:effectLst/>
                <a:latin typeface="Helvetica Neue" panose="020B0604020202020204" charset="0"/>
              </a:rPr>
              <a:t>dépensiers</a:t>
            </a:r>
            <a:r>
              <a:rPr lang="fr-FR" b="0" i="0" dirty="0">
                <a:solidFill>
                  <a:srgbClr val="000000"/>
                </a:solidFill>
                <a:effectLst/>
                <a:latin typeface="Helvetica Neue" panose="020B0604020202020204" charset="0"/>
              </a:rPr>
              <a:t>, ce qui pourrait également être lié à la petite taille de son groupe.</a:t>
            </a:r>
            <a:endParaRPr lang="fr-FR" dirty="0"/>
          </a:p>
        </p:txBody>
      </p:sp>
    </p:spTree>
    <p:extLst>
      <p:ext uri="{BB962C8B-B14F-4D97-AF65-F5344CB8AC3E}">
        <p14:creationId xmlns:p14="http://schemas.microsoft.com/office/powerpoint/2010/main" val="4105019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chemeClr val="accent2"/>
                </a:solidFill>
                <a:effectLst/>
                <a:highlight>
                  <a:srgbClr val="FF0000"/>
                </a:highlight>
                <a:latin typeface="Helvetica Neue" panose="020B0604020202020204" charset="0"/>
              </a:rPr>
              <a:t>Pour assurer un contrat de mise à jour, nous devons évaluer la stabilité. À l’aide de la métrique AMI, nous évaluons la stabilité sur une année glissante. D’après le graphique 5 mois est un bon compromis pour proposer une prochaine mise à jour. Le notebook offre plus de détails sur le choix.</a:t>
            </a:r>
          </a:p>
          <a:p>
            <a:pPr marL="158750" indent="0" algn="l">
              <a:buNone/>
            </a:pPr>
            <a:r>
              <a:rPr lang="fr-FR" b="0" i="1" dirty="0">
                <a:solidFill>
                  <a:schemeClr val="accent2"/>
                </a:solidFill>
                <a:effectLst/>
                <a:highlight>
                  <a:srgbClr val="FF0000"/>
                </a:highlight>
                <a:latin typeface="Helvetica Neue" panose="020B0604020202020204" charset="0"/>
              </a:rPr>
              <a:t>___</a:t>
            </a:r>
          </a:p>
          <a:p>
            <a:pPr marL="158750" indent="0" algn="l">
              <a:buNone/>
            </a:pPr>
            <a:r>
              <a:rPr lang="fr-FR" b="0" i="1" dirty="0">
                <a:solidFill>
                  <a:schemeClr val="accent2"/>
                </a:solidFill>
                <a:effectLst/>
                <a:highlight>
                  <a:srgbClr val="FF0000"/>
                </a:highlight>
                <a:latin typeface="Helvetica Neue" panose="020B0604020202020204" charset="0"/>
              </a:rPr>
              <a:t>Avant d’évaluer à quelle fréquence, nous devons mettre à jour notre modèle, il est important d’établir un « Ground Truth » (réalité de terrain). Le Ground Truth est en quelque sorte une « réalité » que l’on veut que le modèle se base. À la vue de l’évolution exponentielle du nombre de clients, nous allons utiliser la première année comme Ground Truth et une année glissante comme modèle. Pour l’évaluation, nous prendrons une métrique de clustering qui prend en compte les étiquettes. Pour cela, il existe deux métriques appelées l’Indice de Rand Ajusté (ARI) et l’Information Mutuelle Ajustée (AMI). Contrairement au coefficient de silhouette, l’ARI et l’AMI utilisent les « vraies » (Truth) affectations de cluster pour mesurer la similarité entre les étiquettes vraies et prédites.</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Les valeurs de sortie de l’ARI sont comprises entre -1 et 1. Un score proche de 0,0 indique des affectations aléatoires, et un score proche de 1 indique des clusters parfaitement étiquetés. Il en est de même avec l’AMI avec des valeurs comprises entre 0 et 1.</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Quid du choix ARI vs AMI ? Il y a une littérature intéressante à ce sujet : https://jmlr.csail.mit.edu/papers/volume17/15-627/15-627</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Pour résumer, la règle de base est la suivante :</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Utiliser l’ARI lorsque le clustering a de grands clusters de taille égale.</a:t>
            </a:r>
          </a:p>
          <a:p>
            <a:pPr marL="158750" indent="0" algn="l">
              <a:buNone/>
            </a:pPr>
            <a:r>
              <a:rPr lang="fr-FR" b="0" i="1" dirty="0">
                <a:solidFill>
                  <a:schemeClr val="accent2"/>
                </a:solidFill>
                <a:effectLst/>
                <a:highlight>
                  <a:srgbClr val="FF0000"/>
                </a:highlight>
                <a:latin typeface="Helvetica Neue" panose="020B0604020202020204" charset="0"/>
              </a:rPr>
              <a:t>Utiliser l’AMI lorsque le clustering est déséquilibré et qu’il existe de petits clusters.</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Le graphique indique une chute de la stabilité après le 6e mois. Si l’on se base dessus, nous pourrions proposer une maintenance tous les 5 mois. Cette proposition aurait pu être recevable si l’augmentation de la clientèle n’était pas exponentielle. Ce qui signifie que dans la continuité de cette tendance, la durée de la stabilité va diminuer avec le temps (ex. : 5 mois la première fois, puis 4, puis 2…). Car, à mesure que le nombre de clients augmente, le nombre de clusters risque d’augmenter aussi.</a:t>
            </a:r>
          </a:p>
          <a:p>
            <a:pPr marL="158750" indent="0" algn="l">
              <a:buNone/>
            </a:pPr>
            <a:endParaRPr lang="fr-FR" b="0" i="1" dirty="0">
              <a:solidFill>
                <a:schemeClr val="accent2"/>
              </a:solidFill>
              <a:effectLst/>
              <a:highlight>
                <a:srgbClr val="FF0000"/>
              </a:highlight>
              <a:latin typeface="Helvetica Neue" panose="020B0604020202020204" charset="0"/>
            </a:endParaRPr>
          </a:p>
          <a:p>
            <a:pPr marL="158750" indent="0" algn="l">
              <a:buNone/>
            </a:pPr>
            <a:r>
              <a:rPr lang="fr-FR" b="0" i="1" dirty="0">
                <a:solidFill>
                  <a:schemeClr val="accent2"/>
                </a:solidFill>
                <a:effectLst/>
                <a:highlight>
                  <a:srgbClr val="FF0000"/>
                </a:highlight>
                <a:latin typeface="Helvetica Neue" panose="020B0604020202020204" charset="0"/>
              </a:rPr>
              <a:t>Afin de proposer une durée plus cohérente, il serait intéressant d’évaluer, par exemple, la stabilité du mois suivant par rapport au mois précédent ou avec un temps plus court (ex. : hebdomadaire, quotidienne…) au prix d’un calcul plus long. Puis, avec les scores, vérifier s’il est possible de mettre en place un système de prédiction de la prochaine instabilité.</a:t>
            </a:r>
          </a:p>
        </p:txBody>
      </p:sp>
    </p:spTree>
    <p:extLst>
      <p:ext uri="{BB962C8B-B14F-4D97-AF65-F5344CB8AC3E}">
        <p14:creationId xmlns:p14="http://schemas.microsoft.com/office/powerpoint/2010/main" val="38358821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De même, le notebook offre plus de détail à ce sujet. Une des stratégies d’ajout serait de convertir le modèle non supervisé en modèle supervisé afin de prédire l’appartenance des nouveaux clients.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t>
            </a:r>
          </a:p>
          <a:p>
            <a:pPr marL="0" lvl="0" indent="0" algn="l" rtl="0">
              <a:spcBef>
                <a:spcPts val="0"/>
              </a:spcBef>
              <a:spcAft>
                <a:spcPts val="0"/>
              </a:spcAft>
              <a:buNone/>
            </a:pPr>
            <a:r>
              <a:rPr lang="fr-FR" dirty="0"/>
              <a:t>Pour reprendre le point précédent, l’ajout de nouveaux clients à un algorithme de clustering, laisse toujours un peu perplexe, car les résultats d’un algorithme de clustering sont imparfaits. Ils représentent un « instantané » d’une segmentation des données actuelles. La qualité de leur généralisation à de nouvelles données et la définition même de la qualité restent des questions ouvertes. Peut-être que nous dérivons ce clustering sur la base d’une approche de stabilité des clusters, peut-être que nous le dérivons en utilisant un critère d’information, peut-être que nous utilisons une heuristique comme la statistique GAP ou l’indice de Davies-</a:t>
            </a:r>
            <a:r>
              <a:rPr lang="fr-FR" dirty="0" err="1"/>
              <a:t>Bouldin</a:t>
            </a:r>
            <a:r>
              <a:rPr lang="fr-FR" dirty="0"/>
              <a:t>. Il y a de nombreuses façons de procéder. Néanmoins, malgré l’ambiguïté d’un bon clustering, tout n’est pas perdu dès lors que nous avons des clusters, nous avons des classes.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Étant donné une segmentation particulière de clustering, nous pouvons former un classificateur robuste où nous traitons les étiquettes que nous avons précédemment assignées pendant le clustering comme des classes. De cette façon, nous pouvons tenir compte de manière plus intuitive de la non-robustesse des étiquettes de clustering. Cette méthode ne sera pas parfaite, car nos données initiales ne l’étaient pas, mais elle nous permettra de tenir compte naturellement d’un certain degré d’incertitude. De plus, comme nous nous attendons à ce que le clustering que nous avons reflète « une certaine structure », c’est un moyen simple et bon marché d’encapsuler cette structure. En suivant ce raisonnement, lorsque de nouveaux points apparaissent, nous pouvons utiliser le classificateur que nous avons formé en utilisant les données initialement regroupées, pour prédire les classes des nouvelles données (c’est-à-dire le groupe dans lequel elles se trouvent). Non seulement cela, mais nous serons en mesure d’expliquer, dans une certaine mesure, pourquoi nous avons choisi ce cluster sur la base de « l’intuition » acquise par le classificateur.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devrons à un moment ou à un autre refaire cette procédure de classification, car le clustering va très probablement évoluer après avoir accumulé suffisamment de nouvelles données. Cette « évolution » sera d’abord remarquée sur les points qui se trouvent près de la frontière de deux clusters. Dans cette mesure, un seul nouveau point peut « éloigner » le centre d’un cluster de ce point de frontière suffisamment pour entraîner un changement d’appartenance au cluster, c’est-à-dire rendre obsolète l’affectation originale du cluster/de la classe. Le moment où nous devrions recycler n’est pas non plus bien défini dès que nous disposons de temps de calcul ou que nous pensons que la structure sous-jacente de nos données a changé de manière substantielle, c’est-à-dire que nous avons une dérive conceptuelle.</a:t>
            </a:r>
          </a:p>
        </p:txBody>
      </p:sp>
    </p:spTree>
    <p:extLst>
      <p:ext uri="{BB962C8B-B14F-4D97-AF65-F5344CB8AC3E}">
        <p14:creationId xmlns:p14="http://schemas.microsoft.com/office/powerpoint/2010/main" val="19976507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conclure en quelques mots. À l’aide des connaissances métiers, l’IA permet d’atteindre un niveau supérieur d’efficacité dans la segmentation client. Le RFM est une base, il aurait été possible d’aller plus loin en complétant avec d’autres </a:t>
            </a:r>
            <a:r>
              <a:rPr lang="fr-FR" dirty="0" err="1"/>
              <a:t>features</a:t>
            </a:r>
            <a:r>
              <a:rPr lang="fr-FR" dirty="0"/>
              <a:t> pertinents selon l’objectif.</a:t>
            </a:r>
            <a:endParaRPr dirty="0"/>
          </a:p>
        </p:txBody>
      </p:sp>
    </p:spTree>
    <p:extLst>
      <p:ext uri="{BB962C8B-B14F-4D97-AF65-F5344CB8AC3E}">
        <p14:creationId xmlns:p14="http://schemas.microsoft.com/office/powerpoint/2010/main" val="37703514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91c9d0a49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91c9d0a49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Merci d’avoir écouté. De même en retours je suis à l’écoute de vos questions et suggestions.</a:t>
            </a:r>
            <a:endParaRPr dirty="0"/>
          </a:p>
        </p:txBody>
      </p:sp>
    </p:spTree>
    <p:extLst>
      <p:ext uri="{BB962C8B-B14F-4D97-AF65-F5344CB8AC3E}">
        <p14:creationId xmlns:p14="http://schemas.microsoft.com/office/powerpoint/2010/main" val="234400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63a9511a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63a9511af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000000"/>
                </a:solidFill>
                <a:effectLst/>
                <a:latin typeface="Helvetica Neue" panose="020B0604020202020204" charset="0"/>
              </a:rPr>
              <a:t>Olist</a:t>
            </a:r>
            <a:r>
              <a:rPr lang="fr-FR" b="0" i="0" dirty="0">
                <a:solidFill>
                  <a:srgbClr val="000000"/>
                </a:solidFill>
                <a:effectLst/>
                <a:latin typeface="Helvetica Neue" panose="020B0604020202020204" charset="0"/>
              </a:rPr>
              <a:t> souhaite fournir à ses équipes d’e-commerce une segmentation des clients qu’elles pourront utiliser au quotidien pour leurs campagnes de communication.</a:t>
            </a:r>
            <a:endParaRPr dirty="0"/>
          </a:p>
        </p:txBody>
      </p:sp>
    </p:spTree>
    <p:extLst>
      <p:ext uri="{BB962C8B-B14F-4D97-AF65-F5344CB8AC3E}">
        <p14:creationId xmlns:p14="http://schemas.microsoft.com/office/powerpoint/2010/main" val="2865624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32638" y="2280800"/>
            <a:ext cx="4114800" cy="1331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24163" y="3517000"/>
            <a:ext cx="41148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55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One Column 1">
  <p:cSld name="CUSTOM">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5985575" y="1068897"/>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One Column 2">
  <p:cSld name="CUSTOM_1">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673375" y="1068900"/>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0" name="Google Shape;50;p14"/>
          <p:cNvSpPr txBox="1">
            <a:spLocks noGrp="1"/>
          </p:cNvSpPr>
          <p:nvPr>
            <p:ph type="subTitle" idx="1"/>
          </p:nvPr>
        </p:nvSpPr>
        <p:spPr>
          <a:xfrm>
            <a:off x="658800" y="2872488"/>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8.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1.png"/><Relationship Id="rId2" Type="http://schemas.openxmlformats.org/officeDocument/2006/relationships/tags" Target="../tags/tag51.xml"/><Relationship Id="rId16" Type="http://schemas.openxmlformats.org/officeDocument/2006/relationships/image" Target="../media/image21.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notesSlide" Target="../notesSlides/notesSlide11.xml"/><Relationship Id="rId5" Type="http://schemas.openxmlformats.org/officeDocument/2006/relationships/tags" Target="../tags/tag54.xml"/><Relationship Id="rId15" Type="http://schemas.openxmlformats.org/officeDocument/2006/relationships/image" Target="../media/image20.png"/><Relationship Id="rId10" Type="http://schemas.openxmlformats.org/officeDocument/2006/relationships/slideLayout" Target="../slideLayouts/slideLayout4.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2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4.xml"/><Relationship Id="rId7" Type="http://schemas.openxmlformats.org/officeDocument/2006/relationships/image" Target="../media/image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65.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8.xml"/><Relationship Id="rId7" Type="http://schemas.openxmlformats.org/officeDocument/2006/relationships/notesSlide" Target="../notesSlides/notesSlide14.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4.xml"/><Relationship Id="rId11" Type="http://schemas.openxmlformats.org/officeDocument/2006/relationships/image" Target="../media/image27.png"/><Relationship Id="rId5" Type="http://schemas.openxmlformats.org/officeDocument/2006/relationships/tags" Target="../tags/tag70.xml"/><Relationship Id="rId10" Type="http://schemas.openxmlformats.org/officeDocument/2006/relationships/image" Target="../media/image26.png"/><Relationship Id="rId4" Type="http://schemas.openxmlformats.org/officeDocument/2006/relationships/tags" Target="../tags/tag69.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8.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3.png"/><Relationship Id="rId3" Type="http://schemas.openxmlformats.org/officeDocument/2006/relationships/tags" Target="../tags/tag76.xml"/><Relationship Id="rId7" Type="http://schemas.openxmlformats.org/officeDocument/2006/relationships/notesSlide" Target="../notesSlides/notesSlide16.xml"/><Relationship Id="rId12" Type="http://schemas.openxmlformats.org/officeDocument/2006/relationships/image" Target="../media/image3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4.xml"/><Relationship Id="rId11" Type="http://schemas.openxmlformats.org/officeDocument/2006/relationships/image" Target="../media/image31.png"/><Relationship Id="rId5" Type="http://schemas.openxmlformats.org/officeDocument/2006/relationships/tags" Target="../tags/tag78.xml"/><Relationship Id="rId10" Type="http://schemas.openxmlformats.org/officeDocument/2006/relationships/image" Target="../media/image30.png"/><Relationship Id="rId4" Type="http://schemas.openxmlformats.org/officeDocument/2006/relationships/tags" Target="../tags/tag77.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84.xml"/><Relationship Id="rId7" Type="http://schemas.openxmlformats.org/officeDocument/2006/relationships/slideLayout" Target="../slideLayouts/slideLayout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35.png"/><Relationship Id="rId5" Type="http://schemas.openxmlformats.org/officeDocument/2006/relationships/tags" Target="../tags/tag86.xml"/><Relationship Id="rId10" Type="http://schemas.openxmlformats.org/officeDocument/2006/relationships/image" Target="../media/image34.png"/><Relationship Id="rId4" Type="http://schemas.openxmlformats.org/officeDocument/2006/relationships/tags" Target="../tags/tag8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3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png"/><Relationship Id="rId5" Type="http://schemas.openxmlformats.org/officeDocument/2006/relationships/notesSlide" Target="../notesSlides/notesSlide19.xm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3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3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png"/><Relationship Id="rId5" Type="http://schemas.openxmlformats.org/officeDocument/2006/relationships/tags" Target="../tags/tag98.xml"/><Relationship Id="rId10" Type="http://schemas.openxmlformats.org/officeDocument/2006/relationships/notesSlide" Target="../notesSlides/notesSlide21.xml"/><Relationship Id="rId4" Type="http://schemas.openxmlformats.org/officeDocument/2006/relationships/tags" Target="../tags/tag97.xml"/><Relationship Id="rId9"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40.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39.png"/><Relationship Id="rId2" Type="http://schemas.openxmlformats.org/officeDocument/2006/relationships/tags" Target="../tags/tag103.xml"/><Relationship Id="rId16" Type="http://schemas.openxmlformats.org/officeDocument/2006/relationships/image" Target="../media/image43.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38.png"/><Relationship Id="rId5" Type="http://schemas.openxmlformats.org/officeDocument/2006/relationships/tags" Target="../tags/tag106.xml"/><Relationship Id="rId15" Type="http://schemas.openxmlformats.org/officeDocument/2006/relationships/image" Target="../media/image42.png"/><Relationship Id="rId10" Type="http://schemas.openxmlformats.org/officeDocument/2006/relationships/image" Target="../media/image1.png"/><Relationship Id="rId4" Type="http://schemas.openxmlformats.org/officeDocument/2006/relationships/tags" Target="../tags/tag105.xml"/><Relationship Id="rId9" Type="http://schemas.openxmlformats.org/officeDocument/2006/relationships/notesSlide" Target="../notesSlides/notesSlide22.xml"/><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4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14.xml"/><Relationship Id="rId7" Type="http://schemas.openxmlformats.org/officeDocument/2006/relationships/image" Target="../media/image1.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tags" Target="../tags/tag115.xml"/><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47.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png"/><Relationship Id="rId5" Type="http://schemas.openxmlformats.org/officeDocument/2006/relationships/notesSlide" Target="../notesSlides/notesSlide25.xml"/><Relationship Id="rId4"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48.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49.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png"/><Relationship Id="rId5" Type="http://schemas.openxmlformats.org/officeDocument/2006/relationships/notesSlide" Target="../notesSlides/notesSlide27.xml"/><Relationship Id="rId4"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27.xml"/><Relationship Id="rId7" Type="http://schemas.openxmlformats.org/officeDocument/2006/relationships/image" Target="../media/image1.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128.xm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51.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png"/><Relationship Id="rId5" Type="http://schemas.openxmlformats.org/officeDocument/2006/relationships/notesSlide" Target="../notesSlides/notesSlide29.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notesSlide" Target="../notesSlides/notesSlide3.xml"/><Relationship Id="rId18" Type="http://schemas.openxmlformats.org/officeDocument/2006/relationships/image" Target="../media/image5.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4.xml"/><Relationship Id="rId17" Type="http://schemas.openxmlformats.org/officeDocument/2006/relationships/image" Target="../media/image4.png"/><Relationship Id="rId2" Type="http://schemas.openxmlformats.org/officeDocument/2006/relationships/tags" Target="../tags/tag7.xml"/><Relationship Id="rId16" Type="http://schemas.openxmlformats.org/officeDocument/2006/relationships/image" Target="../media/image3.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2.png"/><Relationship Id="rId10" Type="http://schemas.openxmlformats.org/officeDocument/2006/relationships/tags" Target="../tags/tag15.xml"/><Relationship Id="rId19" Type="http://schemas.openxmlformats.org/officeDocument/2006/relationships/image" Target="../media/image6.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134.xml"/><Relationship Id="rId7" Type="http://schemas.openxmlformats.org/officeDocument/2006/relationships/image" Target="../media/image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135.xm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38.xml"/><Relationship Id="rId7" Type="http://schemas.openxmlformats.org/officeDocument/2006/relationships/image" Target="../media/image1.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tags" Target="../tags/tag139.xml"/><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tags" Target="../tags/tag142.xml"/><Relationship Id="rId7" Type="http://schemas.openxmlformats.org/officeDocument/2006/relationships/image" Target="../media/image56.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png"/><Relationship Id="rId5" Type="http://schemas.openxmlformats.org/officeDocument/2006/relationships/notesSlide" Target="../notesSlides/notesSlide32.xml"/><Relationship Id="rId4"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57.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png"/><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58.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png"/><Relationship Id="rId5" Type="http://schemas.openxmlformats.org/officeDocument/2006/relationships/notesSlide" Target="../notesSlides/notesSlide34.xml"/><Relationship Id="rId4"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151.xml"/><Relationship Id="rId7"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35.xml"/><Relationship Id="rId5" Type="http://schemas.openxmlformats.org/officeDocument/2006/relationships/slideLayout" Target="../slideLayouts/slideLayout4.xml"/><Relationship Id="rId4" Type="http://schemas.openxmlformats.org/officeDocument/2006/relationships/tags" Target="../tags/tag152.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55.xml"/><Relationship Id="rId7" Type="http://schemas.openxmlformats.org/officeDocument/2006/relationships/image" Target="../media/image1.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36.xml"/><Relationship Id="rId5" Type="http://schemas.openxmlformats.org/officeDocument/2006/relationships/slideLayout" Target="../slideLayouts/slideLayout4.xml"/><Relationship Id="rId4" Type="http://schemas.openxmlformats.org/officeDocument/2006/relationships/tags" Target="../tags/tag156.xml"/><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59.xml"/><Relationship Id="rId7" Type="http://schemas.openxmlformats.org/officeDocument/2006/relationships/image" Target="../media/image1.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tags" Target="../tags/tag160.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65.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png"/><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6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png"/><Relationship Id="rId5" Type="http://schemas.openxmlformats.org/officeDocument/2006/relationships/notesSlide" Target="../notesSlides/notesSlide39.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67.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png"/><Relationship Id="rId5" Type="http://schemas.openxmlformats.org/officeDocument/2006/relationships/notesSlide" Target="../notesSlides/notesSlide40.xml"/><Relationship Id="rId4"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68.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png"/><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69.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png"/><Relationship Id="rId5" Type="http://schemas.openxmlformats.org/officeDocument/2006/relationships/notesSlide" Target="../notesSlides/notesSlide42.xml"/><Relationship Id="rId4"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70.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png"/><Relationship Id="rId5" Type="http://schemas.openxmlformats.org/officeDocument/2006/relationships/notesSlide" Target="../notesSlides/notesSlide43.xml"/><Relationship Id="rId4"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71.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png"/><Relationship Id="rId5" Type="http://schemas.openxmlformats.org/officeDocument/2006/relationships/notesSlide" Target="../notesSlides/notesSlide44.xml"/><Relationship Id="rId4"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image" Target="../media/image72.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png"/><Relationship Id="rId5" Type="http://schemas.openxmlformats.org/officeDocument/2006/relationships/notesSlide" Target="../notesSlides/notesSlide45.xml"/><Relationship Id="rId4"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73.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1.png"/><Relationship Id="rId5" Type="http://schemas.openxmlformats.org/officeDocument/2006/relationships/notesSlide" Target="../notesSlides/notesSlide46.xml"/><Relationship Id="rId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image" Target="../media/image74.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png"/><Relationship Id="rId5" Type="http://schemas.openxmlformats.org/officeDocument/2006/relationships/notesSlide" Target="../notesSlides/notesSlide47.xml"/><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3.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png"/><Relationship Id="rId5" Type="http://schemas.openxmlformats.org/officeDocument/2006/relationships/notesSlide" Target="../notesSlides/notesSlide48.xml"/><Relationship Id="rId4"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tags" Target="../tags/tag196.xml"/><Relationship Id="rId7" Type="http://schemas.openxmlformats.org/officeDocument/2006/relationships/image" Target="../media/image75.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png"/><Relationship Id="rId5" Type="http://schemas.openxmlformats.org/officeDocument/2006/relationships/notesSlide" Target="../notesSlides/notesSlide49.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76.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1.png"/><Relationship Id="rId5" Type="http://schemas.openxmlformats.org/officeDocument/2006/relationships/notesSlide" Target="../notesSlides/notesSlide50.xml"/><Relationship Id="rId4"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02.xml"/><Relationship Id="rId7" Type="http://schemas.openxmlformats.org/officeDocument/2006/relationships/notesSlide" Target="../notesSlides/notesSlide5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4.xml"/><Relationship Id="rId5" Type="http://schemas.openxmlformats.org/officeDocument/2006/relationships/tags" Target="../tags/tag204.xml"/><Relationship Id="rId10" Type="http://schemas.openxmlformats.org/officeDocument/2006/relationships/image" Target="../media/image77.png"/><Relationship Id="rId4" Type="http://schemas.openxmlformats.org/officeDocument/2006/relationships/tags" Target="../tags/tag203.xml"/><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image" Target="../media/image7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1.png"/><Relationship Id="rId5" Type="http://schemas.openxmlformats.org/officeDocument/2006/relationships/notesSlide" Target="../notesSlides/notesSlide52.xml"/><Relationship Id="rId4"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image" Target="../media/image79.jpe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png"/><Relationship Id="rId5" Type="http://schemas.openxmlformats.org/officeDocument/2006/relationships/notesSlide" Target="../notesSlides/notesSlide53.xml"/><Relationship Id="rId4"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tags" Target="../tags/tag213.xml"/><Relationship Id="rId7" Type="http://schemas.openxmlformats.org/officeDocument/2006/relationships/image" Target="../media/image80.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1.png"/><Relationship Id="rId5" Type="http://schemas.openxmlformats.org/officeDocument/2006/relationships/notesSlide" Target="../notesSlides/notesSlide54.xml"/><Relationship Id="rId4"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tags" Target="../tags/tag216.xml"/><Relationship Id="rId7" Type="http://schemas.openxmlformats.org/officeDocument/2006/relationships/image" Target="../media/image81.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1.png"/><Relationship Id="rId5" Type="http://schemas.openxmlformats.org/officeDocument/2006/relationships/notesSlide" Target="../notesSlides/notesSlide55.xml"/><Relationship Id="rId4"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tags" Target="../tags/tag219.xml"/><Relationship Id="rId7" Type="http://schemas.openxmlformats.org/officeDocument/2006/relationships/image" Target="../media/image82.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png"/><Relationship Id="rId5" Type="http://schemas.openxmlformats.org/officeDocument/2006/relationships/notesSlide" Target="../notesSlides/notesSlide56.xml"/><Relationship Id="rId4"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tags" Target="../tags/tag222.xml"/><Relationship Id="rId7" Type="http://schemas.openxmlformats.org/officeDocument/2006/relationships/image" Target="../media/image83.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png"/><Relationship Id="rId5" Type="http://schemas.openxmlformats.org/officeDocument/2006/relationships/notesSlide" Target="../notesSlides/notesSlide57.xml"/><Relationship Id="rId4"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tags" Target="../tags/tag225.xml"/><Relationship Id="rId7" Type="http://schemas.openxmlformats.org/officeDocument/2006/relationships/image" Target="../media/image84.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1.png"/><Relationship Id="rId5" Type="http://schemas.openxmlformats.org/officeDocument/2006/relationships/notesSlide" Target="../notesSlides/notesSlide58.xml"/><Relationship Id="rId4"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85.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1.png"/><Relationship Id="rId5" Type="http://schemas.openxmlformats.org/officeDocument/2006/relationships/notesSlide" Target="../notesSlides/notesSlide59.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9.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png"/><Relationship Id="rId5" Type="http://schemas.openxmlformats.org/officeDocument/2006/relationships/tags" Target="../tags/tag27.xml"/><Relationship Id="rId15" Type="http://schemas.openxmlformats.org/officeDocument/2006/relationships/image" Target="../media/image11.png"/><Relationship Id="rId10" Type="http://schemas.openxmlformats.org/officeDocument/2006/relationships/notesSlide" Target="../notesSlides/notesSlide6.xml"/><Relationship Id="rId4" Type="http://schemas.openxmlformats.org/officeDocument/2006/relationships/tags" Target="../tags/tag26.xml"/><Relationship Id="rId9" Type="http://schemas.openxmlformats.org/officeDocument/2006/relationships/slideLayout" Target="../slideLayouts/slideLayout4.xml"/><Relationship Id="rId1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tags" Target="../tags/tag231.xml"/><Relationship Id="rId7" Type="http://schemas.openxmlformats.org/officeDocument/2006/relationships/image" Target="../media/image86.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1.png"/><Relationship Id="rId5" Type="http://schemas.openxmlformats.org/officeDocument/2006/relationships/notesSlide" Target="../notesSlides/notesSlide60.xml"/><Relationship Id="rId4"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87.gif"/><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1.png"/><Relationship Id="rId5" Type="http://schemas.openxmlformats.org/officeDocument/2006/relationships/notesSlide" Target="../notesSlides/notesSlide61.xml"/><Relationship Id="rId4"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notesSlide" Target="../notesSlides/notesSlide62.xml"/><Relationship Id="rId5" Type="http://schemas.openxmlformats.org/officeDocument/2006/relationships/slideLayout" Target="../slideLayouts/slideLayout4.xml"/><Relationship Id="rId4" Type="http://schemas.openxmlformats.org/officeDocument/2006/relationships/tags" Target="../tags/tag238.xml"/><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tags" Target="../tags/tag241.xml"/><Relationship Id="rId7" Type="http://schemas.openxmlformats.org/officeDocument/2006/relationships/image" Target="../media/image90.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1.png"/><Relationship Id="rId5" Type="http://schemas.openxmlformats.org/officeDocument/2006/relationships/notesSlide" Target="../notesSlides/notesSlide63.xml"/><Relationship Id="rId4"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3" Type="http://schemas.openxmlformats.org/officeDocument/2006/relationships/tags" Target="../tags/tag244.xml"/><Relationship Id="rId7" Type="http://schemas.openxmlformats.org/officeDocument/2006/relationships/slideLayout" Target="../slideLayouts/slideLayout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10" Type="http://schemas.openxmlformats.org/officeDocument/2006/relationships/image" Target="../media/image91.png"/><Relationship Id="rId4" Type="http://schemas.openxmlformats.org/officeDocument/2006/relationships/tags" Target="../tags/tag245.xml"/><Relationship Id="rId9"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50.xml"/><Relationship Id="rId7" Type="http://schemas.openxmlformats.org/officeDocument/2006/relationships/image" Target="../media/image1.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notesSlide" Target="../notesSlides/notesSlide65.xml"/><Relationship Id="rId5" Type="http://schemas.openxmlformats.org/officeDocument/2006/relationships/slideLayout" Target="../slideLayouts/slideLayout4.xml"/><Relationship Id="rId4" Type="http://schemas.openxmlformats.org/officeDocument/2006/relationships/tags" Target="../tags/tag251.xml"/><Relationship Id="rId9"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notesSlide" Target="../notesSlides/notesSlide66.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slideLayout" Target="../slideLayouts/slideLayout4.xml"/><Relationship Id="rId2" Type="http://schemas.openxmlformats.org/officeDocument/2006/relationships/tags" Target="../tags/tag253.xml"/><Relationship Id="rId16" Type="http://schemas.openxmlformats.org/officeDocument/2006/relationships/image" Target="../media/image88.png"/><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image" Target="../media/image93.png"/><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tags" Target="../tags/tag265.xml"/><Relationship Id="rId7" Type="http://schemas.openxmlformats.org/officeDocument/2006/relationships/image" Target="../media/image94.gif"/><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1.png"/><Relationship Id="rId5" Type="http://schemas.openxmlformats.org/officeDocument/2006/relationships/notesSlide" Target="../notesSlides/notesSlide67.xml"/><Relationship Id="rId4"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notesSlide" Target="../notesSlides/notesSlide6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slideLayout" Target="../slideLayouts/slideLayout4.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image" Target="../media/image95.png"/><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tags" Target="../tags/tag279.xml"/><Relationship Id="rId7" Type="http://schemas.openxmlformats.org/officeDocument/2006/relationships/image" Target="../media/image96.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1.png"/><Relationship Id="rId5" Type="http://schemas.openxmlformats.org/officeDocument/2006/relationships/notesSlide" Target="../notesSlides/notesSlide69.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13.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1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png"/><Relationship Id="rId5" Type="http://schemas.openxmlformats.org/officeDocument/2006/relationships/tags" Target="../tags/tag35.xml"/><Relationship Id="rId10" Type="http://schemas.openxmlformats.org/officeDocument/2006/relationships/image" Target="../media/image9.png"/><Relationship Id="rId4" Type="http://schemas.openxmlformats.org/officeDocument/2006/relationships/tags" Target="../tags/tag34.xml"/><Relationship Id="rId9"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282.xml"/><Relationship Id="rId7" Type="http://schemas.openxmlformats.org/officeDocument/2006/relationships/image" Target="../media/image1.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notesSlide" Target="../notesSlides/notesSlide70.xml"/><Relationship Id="rId5" Type="http://schemas.openxmlformats.org/officeDocument/2006/relationships/slideLayout" Target="../slideLayouts/slideLayout4.xml"/><Relationship Id="rId4" Type="http://schemas.openxmlformats.org/officeDocument/2006/relationships/tags" Target="../tags/tag283.xml"/><Relationship Id="rId9" Type="http://schemas.openxmlformats.org/officeDocument/2006/relationships/image" Target="../media/image84.png"/></Relationships>
</file>

<file path=ppt/slides/_rels/slide7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286.xml"/><Relationship Id="rId7" Type="http://schemas.openxmlformats.org/officeDocument/2006/relationships/image" Target="../media/image1.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notesSlide" Target="../notesSlides/notesSlide71.xml"/><Relationship Id="rId5" Type="http://schemas.openxmlformats.org/officeDocument/2006/relationships/slideLayout" Target="../slideLayouts/slideLayout4.xml"/><Relationship Id="rId4" Type="http://schemas.openxmlformats.org/officeDocument/2006/relationships/tags" Target="../tags/tag287.xml"/></Relationships>
</file>

<file path=ppt/slides/_rels/slide7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90.xml"/><Relationship Id="rId7" Type="http://schemas.openxmlformats.org/officeDocument/2006/relationships/notesSlide" Target="../notesSlides/notesSlide72.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Layout" Target="../slideLayouts/slideLayout4.xml"/><Relationship Id="rId5" Type="http://schemas.openxmlformats.org/officeDocument/2006/relationships/tags" Target="../tags/tag292.xml"/><Relationship Id="rId4" Type="http://schemas.openxmlformats.org/officeDocument/2006/relationships/tags" Target="../tags/tag291.xml"/><Relationship Id="rId9"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image" Target="../media/image98.gif"/><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1.png"/><Relationship Id="rId5" Type="http://schemas.openxmlformats.org/officeDocument/2006/relationships/notesSlide" Target="../notesSlides/notesSlide73.xml"/><Relationship Id="rId4"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99.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1.png"/><Relationship Id="rId5" Type="http://schemas.openxmlformats.org/officeDocument/2006/relationships/notesSlide" Target="../notesSlides/notesSlide74.xml"/><Relationship Id="rId4"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301.xml"/><Relationship Id="rId7" Type="http://schemas.openxmlformats.org/officeDocument/2006/relationships/image" Target="../media/image1.png"/><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notesSlide" Target="../notesSlides/notesSlide75.xml"/><Relationship Id="rId5" Type="http://schemas.openxmlformats.org/officeDocument/2006/relationships/slideLayout" Target="../slideLayouts/slideLayout4.xml"/><Relationship Id="rId4" Type="http://schemas.openxmlformats.org/officeDocument/2006/relationships/tags" Target="../tags/tag302.xml"/></Relationships>
</file>

<file path=ppt/slides/_rels/slide76.xml.rels><?xml version="1.0" encoding="UTF-8" standalone="yes"?>
<Relationships xmlns="http://schemas.openxmlformats.org/package/2006/relationships"><Relationship Id="rId3" Type="http://schemas.openxmlformats.org/officeDocument/2006/relationships/tags" Target="../tags/tag305.xml"/><Relationship Id="rId7" Type="http://schemas.openxmlformats.org/officeDocument/2006/relationships/image" Target="../media/image101.pn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1.png"/><Relationship Id="rId5" Type="http://schemas.openxmlformats.org/officeDocument/2006/relationships/notesSlide" Target="../notesSlides/notesSlide76.xml"/><Relationship Id="rId4"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tags" Target="../tags/tag308.xml"/><Relationship Id="rId7" Type="http://schemas.openxmlformats.org/officeDocument/2006/relationships/image" Target="../media/image102.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1.png"/><Relationship Id="rId5" Type="http://schemas.openxmlformats.org/officeDocument/2006/relationships/notesSlide" Target="../notesSlides/notesSlide77.xml"/><Relationship Id="rId4"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tags" Target="../tags/tag311.xml"/><Relationship Id="rId7" Type="http://schemas.openxmlformats.org/officeDocument/2006/relationships/image" Target="../media/image103.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1.png"/><Relationship Id="rId5" Type="http://schemas.openxmlformats.org/officeDocument/2006/relationships/notesSlide" Target="../notesSlides/notesSlide78.xml"/><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image" Target="../media/image104.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1.png"/><Relationship Id="rId5" Type="http://schemas.openxmlformats.org/officeDocument/2006/relationships/notesSlide" Target="../notesSlides/notesSlide79.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40.xml"/><Relationship Id="rId7"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15.png"/><Relationship Id="rId5" Type="http://schemas.openxmlformats.org/officeDocument/2006/relationships/tags" Target="../tags/tag42.xml"/><Relationship Id="rId10" Type="http://schemas.openxmlformats.org/officeDocument/2006/relationships/image" Target="../media/image14.png"/><Relationship Id="rId4" Type="http://schemas.openxmlformats.org/officeDocument/2006/relationships/tags" Target="../tags/tag41.xml"/><Relationship Id="rId9" Type="http://schemas.openxmlformats.org/officeDocument/2006/relationships/image" Target="../media/image1.png"/></Relationships>
</file>

<file path=ppt/slides/_rels/slide80.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image" Target="../media/image105.png"/><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image" Target="../media/image1.png"/><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notesSlide" Target="../notesSlides/notesSlide80.xml"/><Relationship Id="rId5" Type="http://schemas.openxmlformats.org/officeDocument/2006/relationships/tags" Target="../tags/tag319.xml"/><Relationship Id="rId10" Type="http://schemas.openxmlformats.org/officeDocument/2006/relationships/slideLayout" Target="../slideLayouts/slideLayout4.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tags" Target="../tags/tag326.xml"/><Relationship Id="rId7" Type="http://schemas.openxmlformats.org/officeDocument/2006/relationships/image" Target="../media/image5.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1.png"/><Relationship Id="rId5" Type="http://schemas.openxmlformats.org/officeDocument/2006/relationships/notesSlide" Target="../notesSlides/notesSlide81.xml"/><Relationship Id="rId4"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notesSlide" Target="../notesSlides/notesSlide82.xml"/><Relationship Id="rId18" Type="http://schemas.openxmlformats.org/officeDocument/2006/relationships/image" Target="../media/image110.png"/><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slideLayout" Target="../slideLayouts/slideLayout4.xml"/><Relationship Id="rId17" Type="http://schemas.openxmlformats.org/officeDocument/2006/relationships/image" Target="../media/image109.png"/><Relationship Id="rId2" Type="http://schemas.openxmlformats.org/officeDocument/2006/relationships/tags" Target="../tags/tag328.xml"/><Relationship Id="rId16" Type="http://schemas.openxmlformats.org/officeDocument/2006/relationships/image" Target="../media/image108.png"/><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5" Type="http://schemas.openxmlformats.org/officeDocument/2006/relationships/tags" Target="../tags/tag331.xml"/><Relationship Id="rId15" Type="http://schemas.openxmlformats.org/officeDocument/2006/relationships/image" Target="../media/image107.png"/><Relationship Id="rId10" Type="http://schemas.openxmlformats.org/officeDocument/2006/relationships/tags" Target="../tags/tag336.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tags" Target="../tags/tag340.xml"/><Relationship Id="rId7" Type="http://schemas.openxmlformats.org/officeDocument/2006/relationships/image" Target="../media/image111.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1.png"/><Relationship Id="rId5" Type="http://schemas.openxmlformats.org/officeDocument/2006/relationships/notesSlide" Target="../notesSlides/notesSlide83.xml"/><Relationship Id="rId4"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112.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1.png"/><Relationship Id="rId5" Type="http://schemas.openxmlformats.org/officeDocument/2006/relationships/notesSlide" Target="../notesSlides/notesSlide84.xml"/><Relationship Id="rId4"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image" Target="../media/image113.png"/><Relationship Id="rId5" Type="http://schemas.openxmlformats.org/officeDocument/2006/relationships/tags" Target="../tags/tag348.xml"/><Relationship Id="rId10" Type="http://schemas.openxmlformats.org/officeDocument/2006/relationships/image" Target="../media/image1.png"/><Relationship Id="rId4" Type="http://schemas.openxmlformats.org/officeDocument/2006/relationships/tags" Target="../tags/tag347.xml"/><Relationship Id="rId9"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tags" Target="../tags/tag353.xml"/><Relationship Id="rId7" Type="http://schemas.openxmlformats.org/officeDocument/2006/relationships/image" Target="../media/image114.png"/><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image" Target="../media/image1.png"/><Relationship Id="rId5" Type="http://schemas.openxmlformats.org/officeDocument/2006/relationships/notesSlide" Target="../notesSlides/notesSlide86.xml"/><Relationship Id="rId4"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tags" Target="../tags/tag356.xml"/><Relationship Id="rId7" Type="http://schemas.openxmlformats.org/officeDocument/2006/relationships/image" Target="../media/image115.png"/><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image" Target="../media/image1.png"/><Relationship Id="rId5" Type="http://schemas.openxmlformats.org/officeDocument/2006/relationships/notesSlide" Target="../notesSlides/notesSlide87.xml"/><Relationship Id="rId4"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tags" Target="../tags/tag359.xml"/><Relationship Id="rId7" Type="http://schemas.openxmlformats.org/officeDocument/2006/relationships/image" Target="../media/image4.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1.png"/><Relationship Id="rId5" Type="http://schemas.openxmlformats.org/officeDocument/2006/relationships/notesSlide" Target="../notesSlides/notesSlide88.xml"/><Relationship Id="rId4"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image" Target="../media/image1.png"/><Relationship Id="rId5" Type="http://schemas.openxmlformats.org/officeDocument/2006/relationships/notesSlide" Target="../notesSlides/notesSlide89.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7"/>
          <p:cNvSpPr txBox="1">
            <a:spLocks noGrp="1"/>
          </p:cNvSpPr>
          <p:nvPr>
            <p:ph type="ctrTitle"/>
            <p:custDataLst>
              <p:tags r:id="rId1"/>
            </p:custDataLst>
          </p:nvPr>
        </p:nvSpPr>
        <p:spPr>
          <a:xfrm>
            <a:off x="4332638" y="2280800"/>
            <a:ext cx="4114800" cy="13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t>Segmentation</a:t>
            </a:r>
            <a:br>
              <a:rPr lang="en" sz="4500" dirty="0"/>
            </a:br>
            <a:r>
              <a:rPr lang="en" sz="4500" dirty="0"/>
              <a:t>Clients</a:t>
            </a:r>
            <a:endParaRPr dirty="0"/>
          </a:p>
        </p:txBody>
      </p:sp>
      <p:pic>
        <p:nvPicPr>
          <p:cNvPr id="3" name="Image 2">
            <a:extLst>
              <a:ext uri="{FF2B5EF4-FFF2-40B4-BE49-F238E27FC236}">
                <a16:creationId xmlns:a16="http://schemas.microsoft.com/office/drawing/2014/main" id="{09DAE03B-5F2B-4F94-8E48-FA789B0D2C0C}"/>
              </a:ext>
            </a:extLst>
          </p:cNvPr>
          <p:cNvPicPr>
            <a:picLocks noChangeAspect="1"/>
          </p:cNvPicPr>
          <p:nvPr>
            <p:custDataLst>
              <p:tags r:id="rId2"/>
            </p:custDataLst>
          </p:nvPr>
        </p:nvPicPr>
        <p:blipFill>
          <a:blip r:embed="rId6"/>
          <a:stretch>
            <a:fillRect/>
          </a:stretch>
        </p:blipFill>
        <p:spPr>
          <a:xfrm>
            <a:off x="4599050" y="212665"/>
            <a:ext cx="3450823" cy="2697427"/>
          </a:xfrm>
          <a:prstGeom prst="rect">
            <a:avLst/>
          </a:prstGeom>
        </p:spPr>
      </p:pic>
      <p:grpSp>
        <p:nvGrpSpPr>
          <p:cNvPr id="62" name="Google Shape;62;p17"/>
          <p:cNvGrpSpPr/>
          <p:nvPr>
            <p:custDataLst>
              <p:tags r:id="rId3"/>
            </p:custDataLst>
          </p:nvPr>
        </p:nvGrpSpPr>
        <p:grpSpPr>
          <a:xfrm>
            <a:off x="-2426939" y="-92047"/>
            <a:ext cx="6073084" cy="5328000"/>
            <a:chOff x="-2426939" y="-92047"/>
            <a:chExt cx="6073084" cy="5328000"/>
          </a:xfrm>
        </p:grpSpPr>
        <p:sp>
          <p:nvSpPr>
            <p:cNvPr id="63" name="Google Shape;63;p17"/>
            <p:cNvSpPr/>
            <p:nvPr/>
          </p:nvSpPr>
          <p:spPr>
            <a:xfrm rot="10800000">
              <a:off x="-204185" y="364570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5"/>
              </a:solidFill>
              <a:prstDash val="solid"/>
              <a:round/>
              <a:headEnd type="none" w="med" len="med"/>
              <a:tailEnd type="none" w="med" len="med"/>
            </a:ln>
          </p:spPr>
        </p:sp>
        <p:grpSp>
          <p:nvGrpSpPr>
            <p:cNvPr id="64" name="Google Shape;64;p17"/>
            <p:cNvGrpSpPr/>
            <p:nvPr/>
          </p:nvGrpSpPr>
          <p:grpSpPr>
            <a:xfrm flipH="1">
              <a:off x="-2426939" y="-92047"/>
              <a:ext cx="6073084" cy="5328000"/>
              <a:chOff x="5385522" y="-92047"/>
              <a:chExt cx="6073084" cy="5328000"/>
            </a:xfrm>
          </p:grpSpPr>
          <p:sp>
            <p:nvSpPr>
              <p:cNvPr id="65" name="Google Shape;65;p17"/>
              <p:cNvSpPr/>
              <p:nvPr/>
            </p:nvSpPr>
            <p:spPr>
              <a:xfrm flipH="1">
                <a:off x="5385522" y="3362373"/>
                <a:ext cx="632700" cy="63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flipH="1">
                <a:off x="5385522" y="4100368"/>
                <a:ext cx="632700" cy="63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flipH="1">
                <a:off x="5385522" y="2624379"/>
                <a:ext cx="632700" cy="63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flipH="1">
                <a:off x="5385522" y="1886384"/>
                <a:ext cx="632700" cy="63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flipH="1">
                <a:off x="5385522" y="1148393"/>
                <a:ext cx="632700" cy="63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flipH="1">
                <a:off x="5385522" y="410400"/>
                <a:ext cx="632700" cy="63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7"/>
              <p:cNvGrpSpPr/>
              <p:nvPr/>
            </p:nvGrpSpPr>
            <p:grpSpPr>
              <a:xfrm>
                <a:off x="6002324" y="409250"/>
                <a:ext cx="3233527" cy="4329225"/>
                <a:chOff x="6002324" y="409250"/>
                <a:chExt cx="3233527" cy="4329225"/>
              </a:xfrm>
            </p:grpSpPr>
            <p:sp>
              <p:nvSpPr>
                <p:cNvPr id="72" name="Google Shape;72;p17"/>
                <p:cNvSpPr/>
                <p:nvPr/>
              </p:nvSpPr>
              <p:spPr>
                <a:xfrm>
                  <a:off x="6002324" y="190600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3"/>
                  </a:solidFill>
                  <a:prstDash val="solid"/>
                  <a:round/>
                  <a:headEnd type="none" w="med" len="med"/>
                  <a:tailEnd type="none" w="med" len="med"/>
                </a:ln>
              </p:spPr>
            </p:sp>
            <p:cxnSp>
              <p:nvCxnSpPr>
                <p:cNvPr id="73" name="Google Shape;73;p17"/>
                <p:cNvCxnSpPr>
                  <a:stCxn id="67" idx="2"/>
                </p:cNvCxnSpPr>
                <p:nvPr/>
              </p:nvCxnSpPr>
              <p:spPr>
                <a:xfrm>
                  <a:off x="6018222" y="2940729"/>
                  <a:ext cx="977700" cy="0"/>
                </a:xfrm>
                <a:prstGeom prst="straightConnector1">
                  <a:avLst/>
                </a:prstGeom>
                <a:noFill/>
                <a:ln w="76200" cap="flat" cmpd="sng">
                  <a:solidFill>
                    <a:schemeClr val="accent4"/>
                  </a:solidFill>
                  <a:prstDash val="solid"/>
                  <a:round/>
                  <a:headEnd type="none" w="med" len="med"/>
                  <a:tailEnd type="none" w="med" len="med"/>
                </a:ln>
              </p:spPr>
            </p:cxnSp>
            <p:sp>
              <p:nvSpPr>
                <p:cNvPr id="74" name="Google Shape;74;p17"/>
                <p:cNvSpPr/>
                <p:nvPr/>
              </p:nvSpPr>
              <p:spPr>
                <a:xfrm>
                  <a:off x="6002324" y="40925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1"/>
                  </a:solidFill>
                  <a:prstDash val="solid"/>
                  <a:round/>
                  <a:headEnd type="none" w="med" len="med"/>
                  <a:tailEnd type="none" w="med" len="med"/>
                </a:ln>
              </p:spPr>
            </p:sp>
            <p:sp>
              <p:nvSpPr>
                <p:cNvPr id="75" name="Google Shape;75;p17"/>
                <p:cNvSpPr/>
                <p:nvPr/>
              </p:nvSpPr>
              <p:spPr>
                <a:xfrm rot="10800000" flipH="1">
                  <a:off x="6002324" y="4426475"/>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6"/>
                  </a:solidFill>
                  <a:prstDash val="solid"/>
                  <a:round/>
                  <a:headEnd type="none" w="med" len="med"/>
                  <a:tailEnd type="none" w="med" len="med"/>
                </a:ln>
              </p:spPr>
            </p:sp>
            <p:sp>
              <p:nvSpPr>
                <p:cNvPr id="76" name="Google Shape;76;p17"/>
                <p:cNvSpPr/>
                <p:nvPr/>
              </p:nvSpPr>
              <p:spPr>
                <a:xfrm>
                  <a:off x="6002324" y="116495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2"/>
                  </a:solidFill>
                  <a:prstDash val="solid"/>
                  <a:round/>
                  <a:headEnd type="none" w="med" len="med"/>
                  <a:tailEnd type="none" w="med" len="med"/>
                </a:ln>
              </p:spPr>
            </p:sp>
          </p:grpSp>
          <p:sp>
            <p:nvSpPr>
              <p:cNvPr id="77" name="Google Shape;77;p17"/>
              <p:cNvSpPr/>
              <p:nvPr/>
            </p:nvSpPr>
            <p:spPr>
              <a:xfrm rot="-2871972" flipH="1">
                <a:off x="6908518" y="685856"/>
                <a:ext cx="3772175" cy="3772195"/>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rot="2142565" flipH="1">
                <a:off x="7915937" y="398138"/>
                <a:ext cx="1767215" cy="1325961"/>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rot="1284276" flipH="1">
                <a:off x="7531865" y="443832"/>
                <a:ext cx="1767451" cy="1326138"/>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flipH="1">
                <a:off x="7765887" y="1544029"/>
                <a:ext cx="2056149" cy="2056129"/>
              </a:xfrm>
              <a:custGeom>
                <a:avLst/>
                <a:gdLst/>
                <a:ahLst/>
                <a:cxnLst/>
                <a:rect l="l" t="t" r="r" b="b"/>
                <a:pathLst>
                  <a:path w="102949" h="102948" extrusionOk="0">
                    <a:moveTo>
                      <a:pt x="51448" y="0"/>
                    </a:moveTo>
                    <a:cubicBezTo>
                      <a:pt x="23042" y="0"/>
                      <a:pt x="1" y="23041"/>
                      <a:pt x="1" y="51448"/>
                    </a:cubicBezTo>
                    <a:cubicBezTo>
                      <a:pt x="1" y="79907"/>
                      <a:pt x="23042" y="102948"/>
                      <a:pt x="51448" y="102948"/>
                    </a:cubicBezTo>
                    <a:cubicBezTo>
                      <a:pt x="79907" y="102948"/>
                      <a:pt x="102948" y="79907"/>
                      <a:pt x="102948" y="51448"/>
                    </a:cubicBezTo>
                    <a:cubicBezTo>
                      <a:pt x="102948" y="23041"/>
                      <a:pt x="79855" y="0"/>
                      <a:pt x="5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rot="-2871972" flipH="1">
                <a:off x="6406400" y="1735181"/>
                <a:ext cx="1767360" cy="1326070"/>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rot="-2871972" flipH="1">
                <a:off x="7429665" y="3178465"/>
                <a:ext cx="388799" cy="1240939"/>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rot="-966180" flipH="1">
                <a:off x="6959236" y="2383790"/>
                <a:ext cx="388788" cy="1240905"/>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rot="-2871987" flipH="1">
                <a:off x="7158551" y="934757"/>
                <a:ext cx="3300237" cy="330023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flipH="1">
                <a:off x="7665776" y="1463225"/>
                <a:ext cx="2256000" cy="22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7"/>
              <p:cNvGrpSpPr/>
              <p:nvPr/>
            </p:nvGrpSpPr>
            <p:grpSpPr>
              <a:xfrm>
                <a:off x="8074730" y="1843739"/>
                <a:ext cx="1478553" cy="1460616"/>
                <a:chOff x="-59869425" y="4102225"/>
                <a:chExt cx="319025" cy="315175"/>
              </a:xfrm>
            </p:grpSpPr>
            <p:sp>
              <p:nvSpPr>
                <p:cNvPr id="87" name="Google Shape;87;p1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flipH="1">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l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Objectif</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2050" name="Picture 2" descr="Customer behavior">
            <a:extLst>
              <a:ext uri="{FF2B5EF4-FFF2-40B4-BE49-F238E27FC236}">
                <a16:creationId xmlns:a16="http://schemas.microsoft.com/office/drawing/2014/main" id="{DD1999CC-066A-4C93-936F-8BD5BAB382D0}"/>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34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Réponse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12"/>
          <a:stretch>
            <a:fillRect/>
          </a:stretch>
        </p:blipFill>
        <p:spPr>
          <a:xfrm>
            <a:off x="0" y="4816228"/>
            <a:ext cx="418680" cy="327272"/>
          </a:xfrm>
          <a:prstGeom prst="rect">
            <a:avLst/>
          </a:prstGeom>
        </p:spPr>
      </p:pic>
      <p:pic>
        <p:nvPicPr>
          <p:cNvPr id="3074" name="Picture 2" descr="Team free icon">
            <a:extLst>
              <a:ext uri="{FF2B5EF4-FFF2-40B4-BE49-F238E27FC236}">
                <a16:creationId xmlns:a16="http://schemas.microsoft.com/office/drawing/2014/main" id="{822F6663-D109-4138-94DE-7AAF8AFD6D3E}"/>
              </a:ext>
            </a:extLst>
          </p:cNvPr>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3676650" y="1128184"/>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ction free icon">
            <a:extLst>
              <a:ext uri="{FF2B5EF4-FFF2-40B4-BE49-F238E27FC236}">
                <a16:creationId xmlns:a16="http://schemas.microsoft.com/office/drawing/2014/main" id="{F76999C0-BBEA-4F50-969D-D6193D487831}"/>
              </a:ext>
            </a:extLst>
          </p:cNvPr>
          <p:cNvPicPr>
            <a:picLocks noChangeAspect="1" noChangeArrowheads="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1198562" y="3224211"/>
            <a:ext cx="1449917" cy="14499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dea free icon">
            <a:extLst>
              <a:ext uri="{FF2B5EF4-FFF2-40B4-BE49-F238E27FC236}">
                <a16:creationId xmlns:a16="http://schemas.microsoft.com/office/drawing/2014/main" id="{114569C1-AB7E-4160-BECC-4386CA6508A3}"/>
              </a:ext>
            </a:extLst>
          </p:cNvPr>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3847041" y="3224211"/>
            <a:ext cx="1449917" cy="144991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ontract free icon">
            <a:extLst>
              <a:ext uri="{FF2B5EF4-FFF2-40B4-BE49-F238E27FC236}">
                <a16:creationId xmlns:a16="http://schemas.microsoft.com/office/drawing/2014/main" id="{C086FEB3-D014-46A8-B5B3-4726B4248D6D}"/>
              </a:ext>
            </a:extLst>
          </p:cNvPr>
          <p:cNvPicPr>
            <a:picLocks noChangeAspect="1" noChangeArrowheads="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6495520" y="3224211"/>
            <a:ext cx="1449917" cy="14499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358CEE5D-FE5F-4C36-B2C7-FB5E05455FC6}"/>
              </a:ext>
            </a:extLst>
          </p:cNvPr>
          <p:cNvCxnSpPr>
            <a:stCxn id="3074" idx="1"/>
            <a:endCxn id="3076" idx="0"/>
          </p:cNvCxnSpPr>
          <p:nvPr>
            <p:custDataLst>
              <p:tags r:id="rId7"/>
            </p:custDataLst>
          </p:nvPr>
        </p:nvCxnSpPr>
        <p:spPr>
          <a:xfrm flipH="1">
            <a:off x="1923521" y="2023534"/>
            <a:ext cx="1753129" cy="1200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Connecteur droit avec flèche 4">
            <a:extLst>
              <a:ext uri="{FF2B5EF4-FFF2-40B4-BE49-F238E27FC236}">
                <a16:creationId xmlns:a16="http://schemas.microsoft.com/office/drawing/2014/main" id="{01929F24-27A2-4F84-9EBA-B7FF275EE534}"/>
              </a:ext>
            </a:extLst>
          </p:cNvPr>
          <p:cNvCxnSpPr>
            <a:stCxn id="3074" idx="2"/>
            <a:endCxn id="3078" idx="0"/>
          </p:cNvCxnSpPr>
          <p:nvPr>
            <p:custDataLst>
              <p:tags r:id="rId8"/>
            </p:custDataLst>
          </p:nvPr>
        </p:nvCxnSpPr>
        <p:spPr>
          <a:xfrm>
            <a:off x="4572000" y="2918884"/>
            <a:ext cx="0" cy="305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F4957B0-0665-4A55-80F4-AC13A414AF45}"/>
              </a:ext>
            </a:extLst>
          </p:cNvPr>
          <p:cNvCxnSpPr>
            <a:stCxn id="3074" idx="3"/>
            <a:endCxn id="3080" idx="0"/>
          </p:cNvCxnSpPr>
          <p:nvPr>
            <p:custDataLst>
              <p:tags r:id="rId9"/>
            </p:custDataLst>
          </p:nvPr>
        </p:nvCxnSpPr>
        <p:spPr>
          <a:xfrm>
            <a:off x="5467350" y="2023534"/>
            <a:ext cx="1753129" cy="1200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0074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wipe(up)">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wipe(up)">
                                      <p:cBhvr>
                                        <p:cTn id="20" dur="500"/>
                                        <p:tgtEl>
                                          <p:spTgt spid="307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wipe(up)">
                                      <p:cBhvr>
                                        <p:cTn id="29"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Stratégie de recherche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D7AA0E85-19BB-4F16-9168-D0924B5D1C84}"/>
              </a:ext>
            </a:extLst>
          </p:cNvPr>
          <p:cNvPicPr>
            <a:picLocks noChangeAspect="1"/>
          </p:cNvPicPr>
          <p:nvPr>
            <p:custDataLst>
              <p:tags r:id="rId3"/>
            </p:custDataLst>
          </p:nvPr>
        </p:nvPicPr>
        <p:blipFill>
          <a:blip r:embed="rId7"/>
          <a:stretch>
            <a:fillRect/>
          </a:stretch>
        </p:blipFill>
        <p:spPr>
          <a:xfrm>
            <a:off x="1832150" y="1060862"/>
            <a:ext cx="5479699" cy="3755366"/>
          </a:xfrm>
          <a:prstGeom prst="rect">
            <a:avLst/>
          </a:prstGeom>
        </p:spPr>
      </p:pic>
    </p:spTree>
    <p:extLst>
      <p:ext uri="{BB962C8B-B14F-4D97-AF65-F5344CB8AC3E}">
        <p14:creationId xmlns:p14="http://schemas.microsoft.com/office/powerpoint/2010/main" val="405861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Énoncé du problème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2050" name="Picture 2" descr="Consumer">
            <a:extLst>
              <a:ext uri="{FF2B5EF4-FFF2-40B4-BE49-F238E27FC236}">
                <a16:creationId xmlns:a16="http://schemas.microsoft.com/office/drawing/2014/main" id="{8955ABE7-E88B-4D95-B0F3-CEE869005006}"/>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030589" y="1808692"/>
            <a:ext cx="1526117" cy="1526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cation free icon">
            <a:extLst>
              <a:ext uri="{FF2B5EF4-FFF2-40B4-BE49-F238E27FC236}">
                <a16:creationId xmlns:a16="http://schemas.microsoft.com/office/drawing/2014/main" id="{B1AEC985-11FB-451A-BDDA-B037E1BA6449}"/>
              </a:ext>
            </a:extLst>
          </p:cNvPr>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587295" y="1808692"/>
            <a:ext cx="1526117" cy="152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Approche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8"/>
          <a:stretch>
            <a:fillRect/>
          </a:stretch>
        </p:blipFill>
        <p:spPr>
          <a:xfrm>
            <a:off x="0" y="4816228"/>
            <a:ext cx="418680" cy="327272"/>
          </a:xfrm>
          <a:prstGeom prst="rect">
            <a:avLst/>
          </a:prstGeom>
        </p:spPr>
      </p:pic>
      <p:pic>
        <p:nvPicPr>
          <p:cNvPr id="3074" name="Picture 2" descr="Data cleaning free icon">
            <a:extLst>
              <a:ext uri="{FF2B5EF4-FFF2-40B4-BE49-F238E27FC236}">
                <a16:creationId xmlns:a16="http://schemas.microsoft.com/office/drawing/2014/main" id="{F9288057-8B6B-4872-9135-E2F15CBECFF8}"/>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112837" y="1789642"/>
            <a:ext cx="1564217" cy="15642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tistics free icon">
            <a:extLst>
              <a:ext uri="{FF2B5EF4-FFF2-40B4-BE49-F238E27FC236}">
                <a16:creationId xmlns:a16="http://schemas.microsoft.com/office/drawing/2014/main" id="{27B052EE-C30F-426C-9329-DE92EAD2B4EA}"/>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789891" y="1789642"/>
            <a:ext cx="1564217" cy="156421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analysis">
            <a:extLst>
              <a:ext uri="{FF2B5EF4-FFF2-40B4-BE49-F238E27FC236}">
                <a16:creationId xmlns:a16="http://schemas.microsoft.com/office/drawing/2014/main" id="{FDDAEBBE-54E8-4933-A9CF-5F3BE611A67C}"/>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6466945" y="1789642"/>
            <a:ext cx="1564217" cy="156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7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Qualité du code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28348C38-5CA6-409B-94EC-F9014DC11A73}"/>
              </a:ext>
            </a:extLst>
          </p:cNvPr>
          <p:cNvPicPr>
            <a:picLocks noChangeAspect="1"/>
          </p:cNvPicPr>
          <p:nvPr>
            <p:custDataLst>
              <p:tags r:id="rId3"/>
            </p:custDataLst>
          </p:nvPr>
        </p:nvPicPr>
        <p:blipFill>
          <a:blip r:embed="rId7"/>
          <a:stretch>
            <a:fillRect/>
          </a:stretch>
        </p:blipFill>
        <p:spPr>
          <a:xfrm>
            <a:off x="1709894" y="1067992"/>
            <a:ext cx="5599477" cy="3748236"/>
          </a:xfrm>
          <a:prstGeom prst="rect">
            <a:avLst/>
          </a:prstGeom>
        </p:spPr>
      </p:pic>
    </p:spTree>
    <p:extLst>
      <p:ext uri="{BB962C8B-B14F-4D97-AF65-F5344CB8AC3E}">
        <p14:creationId xmlns:p14="http://schemas.microsoft.com/office/powerpoint/2010/main" val="1602307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Stratégie de segmentation</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8"/>
          <a:stretch>
            <a:fillRect/>
          </a:stretch>
        </p:blipFill>
        <p:spPr>
          <a:xfrm>
            <a:off x="0" y="4816228"/>
            <a:ext cx="418680" cy="327272"/>
          </a:xfrm>
          <a:prstGeom prst="rect">
            <a:avLst/>
          </a:prstGeom>
        </p:spPr>
      </p:pic>
      <p:pic>
        <p:nvPicPr>
          <p:cNvPr id="4098" name="Picture 2" descr="Demographic free icon">
            <a:extLst>
              <a:ext uri="{FF2B5EF4-FFF2-40B4-BE49-F238E27FC236}">
                <a16:creationId xmlns:a16="http://schemas.microsoft.com/office/drawing/2014/main" id="{0F9FA150-2117-4764-956C-01C957CC7F2E}"/>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734703" y="1875074"/>
            <a:ext cx="1393353" cy="13933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graphic free icon">
            <a:extLst>
              <a:ext uri="{FF2B5EF4-FFF2-40B4-BE49-F238E27FC236}">
                <a16:creationId xmlns:a16="http://schemas.microsoft.com/office/drawing/2014/main" id="{8558BC9D-BB8F-4E98-83A8-1906EA4DB4C5}"/>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1170675" y="1875074"/>
            <a:ext cx="1393353" cy="139335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4CCA64D0-2BAA-449B-89BF-7BA04C1F6B37}"/>
              </a:ext>
            </a:extLst>
          </p:cNvPr>
          <p:cNvGrpSpPr/>
          <p:nvPr>
            <p:custDataLst>
              <p:tags r:id="rId5"/>
            </p:custDataLst>
          </p:nvPr>
        </p:nvGrpSpPr>
        <p:grpSpPr>
          <a:xfrm>
            <a:off x="6298731" y="1775622"/>
            <a:ext cx="1674593" cy="1592256"/>
            <a:chOff x="6043211" y="2124704"/>
            <a:chExt cx="2930576" cy="2786485"/>
          </a:xfrm>
        </p:grpSpPr>
        <p:pic>
          <p:nvPicPr>
            <p:cNvPr id="4102" name="Picture 6" descr="Schedule">
              <a:extLst>
                <a:ext uri="{FF2B5EF4-FFF2-40B4-BE49-F238E27FC236}">
                  <a16:creationId xmlns:a16="http://schemas.microsoft.com/office/drawing/2014/main" id="{8A74B3C0-39F4-4775-8E54-6BA11808D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5387" y="247278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fresh">
              <a:extLst>
                <a:ext uri="{FF2B5EF4-FFF2-40B4-BE49-F238E27FC236}">
                  <a16:creationId xmlns:a16="http://schemas.microsoft.com/office/drawing/2014/main" id="{4BBD7745-B74F-435A-972E-3B33B5FFAF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3211" y="3579073"/>
              <a:ext cx="1332116" cy="133211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Euro free icon">
              <a:extLst>
                <a:ext uri="{FF2B5EF4-FFF2-40B4-BE49-F238E27FC236}">
                  <a16:creationId xmlns:a16="http://schemas.microsoft.com/office/drawing/2014/main" id="{4564C880-62F8-436C-AA94-4FDF6C3BC8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5034" y="212470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4398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8" name="Picture 4" descr="exploration de données">
            <a:extLst>
              <a:ext uri="{FF2B5EF4-FFF2-40B4-BE49-F238E27FC236}">
                <a16:creationId xmlns:a16="http://schemas.microsoft.com/office/drawing/2014/main" id="{F67EE45F-CE9B-49D1-B52F-D272B5A3C473}"/>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951237" y="1950987"/>
            <a:ext cx="1241527" cy="12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78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9"/>
          <a:stretch>
            <a:fillRect/>
          </a:stretch>
        </p:blipFill>
        <p:spPr>
          <a:xfrm>
            <a:off x="0" y="4816228"/>
            <a:ext cx="418680" cy="327272"/>
          </a:xfrm>
          <a:prstGeom prst="rect">
            <a:avLst/>
          </a:prstGeom>
        </p:spPr>
      </p:pic>
      <p:pic>
        <p:nvPicPr>
          <p:cNvPr id="1026" name="Picture 2" descr="Time free icon">
            <a:extLst>
              <a:ext uri="{FF2B5EF4-FFF2-40B4-BE49-F238E27FC236}">
                <a16:creationId xmlns:a16="http://schemas.microsoft.com/office/drawing/2014/main" id="{BEAE660C-3B98-4C1B-8804-EA6C469D417B}"/>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14224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opping free icon">
            <a:extLst>
              <a:ext uri="{FF2B5EF4-FFF2-40B4-BE49-F238E27FC236}">
                <a16:creationId xmlns:a16="http://schemas.microsoft.com/office/drawing/2014/main" id="{6D4CDFE2-1646-4D3B-A954-9BF59EAD9517}"/>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52832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C2A3B5E5-AD06-4544-A02C-26B59182DEBE}"/>
              </a:ext>
            </a:extLst>
          </p:cNvPr>
          <p:cNvSpPr txBox="1"/>
          <p:nvPr>
            <p:custDataLst>
              <p:tags r:id="rId5"/>
            </p:custDataLst>
          </p:nvPr>
        </p:nvSpPr>
        <p:spPr>
          <a:xfrm>
            <a:off x="2052336" y="4057546"/>
            <a:ext cx="1178528" cy="307777"/>
          </a:xfrm>
          <a:prstGeom prst="rect">
            <a:avLst/>
          </a:prstGeom>
          <a:noFill/>
        </p:spPr>
        <p:txBody>
          <a:bodyPr wrap="none" rtlCol="0">
            <a:spAutoFit/>
          </a:bodyPr>
          <a:lstStyle/>
          <a:p>
            <a:r>
              <a:rPr lang="fr-FR" dirty="0"/>
              <a:t>2016 à 2018</a:t>
            </a:r>
          </a:p>
        </p:txBody>
      </p:sp>
      <p:sp>
        <p:nvSpPr>
          <p:cNvPr id="3" name="ZoneTexte 2">
            <a:extLst>
              <a:ext uri="{FF2B5EF4-FFF2-40B4-BE49-F238E27FC236}">
                <a16:creationId xmlns:a16="http://schemas.microsoft.com/office/drawing/2014/main" id="{41CE84DD-D889-4ABB-B47B-8D6CCA2675D0}"/>
              </a:ext>
            </a:extLst>
          </p:cNvPr>
          <p:cNvSpPr txBox="1"/>
          <p:nvPr>
            <p:custDataLst>
              <p:tags r:id="rId6"/>
            </p:custDataLst>
          </p:nvPr>
        </p:nvSpPr>
        <p:spPr>
          <a:xfrm>
            <a:off x="5574902" y="4057545"/>
            <a:ext cx="1854995" cy="307777"/>
          </a:xfrm>
          <a:prstGeom prst="rect">
            <a:avLst/>
          </a:prstGeom>
          <a:noFill/>
        </p:spPr>
        <p:txBody>
          <a:bodyPr wrap="none" rtlCol="0">
            <a:spAutoFit/>
          </a:bodyPr>
          <a:lstStyle/>
          <a:p>
            <a:r>
              <a:rPr lang="fr-FR" dirty="0"/>
              <a:t>100 000 commandes</a:t>
            </a:r>
          </a:p>
        </p:txBody>
      </p:sp>
    </p:spTree>
    <p:extLst>
      <p:ext uri="{BB962C8B-B14F-4D97-AF65-F5344CB8AC3E}">
        <p14:creationId xmlns:p14="http://schemas.microsoft.com/office/powerpoint/2010/main" val="37602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098" name="Picture 2">
            <a:extLst>
              <a:ext uri="{FF2B5EF4-FFF2-40B4-BE49-F238E27FC236}">
                <a16:creationId xmlns:a16="http://schemas.microsoft.com/office/drawing/2014/main" id="{D029BE91-25E1-45CC-9886-0A8F30A6DDC3}"/>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945746" y="991315"/>
            <a:ext cx="5252508" cy="3160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85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350" y="2331150"/>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Sommaire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5"/>
          <a:stretch>
            <a:fillRect/>
          </a:stretch>
        </p:blipFill>
        <p:spPr>
          <a:xfrm>
            <a:off x="0" y="4816228"/>
            <a:ext cx="418680" cy="327272"/>
          </a:xfrm>
          <a:prstGeom prst="rect">
            <a:avLst/>
          </a:prstGeom>
        </p:spPr>
      </p:pic>
    </p:spTree>
    <p:extLst>
      <p:ext uri="{BB962C8B-B14F-4D97-AF65-F5344CB8AC3E}">
        <p14:creationId xmlns:p14="http://schemas.microsoft.com/office/powerpoint/2010/main" val="349461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Rapport des données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 name="Image 4">
            <a:extLst>
              <a:ext uri="{FF2B5EF4-FFF2-40B4-BE49-F238E27FC236}">
                <a16:creationId xmlns:a16="http://schemas.microsoft.com/office/drawing/2014/main" id="{4AD1CD05-5B0F-421A-A22B-5D5C6414A52A}"/>
              </a:ext>
            </a:extLst>
          </p:cNvPr>
          <p:cNvPicPr>
            <a:picLocks noChangeAspect="1"/>
          </p:cNvPicPr>
          <p:nvPr>
            <p:custDataLst>
              <p:tags r:id="rId3"/>
            </p:custDataLst>
          </p:nvPr>
        </p:nvPicPr>
        <p:blipFill>
          <a:blip r:embed="rId7"/>
          <a:stretch>
            <a:fillRect/>
          </a:stretch>
        </p:blipFill>
        <p:spPr>
          <a:xfrm>
            <a:off x="1282350" y="970286"/>
            <a:ext cx="6579300" cy="3202928"/>
          </a:xfrm>
          <a:prstGeom prst="rect">
            <a:avLst/>
          </a:prstGeom>
        </p:spPr>
      </p:pic>
    </p:spTree>
    <p:extLst>
      <p:ext uri="{BB962C8B-B14F-4D97-AF65-F5344CB8AC3E}">
        <p14:creationId xmlns:p14="http://schemas.microsoft.com/office/powerpoint/2010/main" val="154494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Sélection des tables pertinentes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1"/>
          <a:stretch>
            <a:fillRect/>
          </a:stretch>
        </p:blipFill>
        <p:spPr>
          <a:xfrm>
            <a:off x="0" y="4816228"/>
            <a:ext cx="418680" cy="327272"/>
          </a:xfrm>
          <a:prstGeom prst="rect">
            <a:avLst/>
          </a:prstGeom>
        </p:spPr>
      </p:pic>
      <p:pic>
        <p:nvPicPr>
          <p:cNvPr id="4" name="Picture 2">
            <a:extLst>
              <a:ext uri="{FF2B5EF4-FFF2-40B4-BE49-F238E27FC236}">
                <a16:creationId xmlns:a16="http://schemas.microsoft.com/office/drawing/2014/main" id="{F5C0F8FE-7EC9-49F8-8862-A39166AC1CED}"/>
              </a:ext>
            </a:extLst>
          </p:cNvPr>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1945746" y="991315"/>
            <a:ext cx="5252508" cy="3160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5DF622C-C62E-4F71-9CA3-868BEAEA0F4E}"/>
              </a:ext>
            </a:extLst>
          </p:cNvPr>
          <p:cNvSpPr/>
          <p:nvPr>
            <p:custDataLst>
              <p:tags r:id="rId4"/>
            </p:custDataLst>
          </p:nvPr>
        </p:nvSpPr>
        <p:spPr>
          <a:xfrm>
            <a:off x="3649134" y="2256367"/>
            <a:ext cx="711200" cy="6307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CA912B4A-0E6E-4F7F-91C8-3FACB2DC202A}"/>
              </a:ext>
            </a:extLst>
          </p:cNvPr>
          <p:cNvSpPr/>
          <p:nvPr>
            <p:custDataLst>
              <p:tags r:id="rId5"/>
            </p:custDataLst>
          </p:nvPr>
        </p:nvSpPr>
        <p:spPr>
          <a:xfrm>
            <a:off x="4842933" y="2256367"/>
            <a:ext cx="893234" cy="60113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4B591CA-B06D-417D-947F-4A9FB098FA54}"/>
              </a:ext>
            </a:extLst>
          </p:cNvPr>
          <p:cNvSpPr/>
          <p:nvPr>
            <p:custDataLst>
              <p:tags r:id="rId6"/>
            </p:custDataLst>
          </p:nvPr>
        </p:nvSpPr>
        <p:spPr>
          <a:xfrm>
            <a:off x="4796367" y="1028700"/>
            <a:ext cx="1037166" cy="63923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866C8A3-D992-40FB-9077-7D70A177BA19}"/>
              </a:ext>
            </a:extLst>
          </p:cNvPr>
          <p:cNvSpPr/>
          <p:nvPr>
            <p:custDataLst>
              <p:tags r:id="rId7"/>
            </p:custDataLst>
          </p:nvPr>
        </p:nvSpPr>
        <p:spPr>
          <a:xfrm>
            <a:off x="3386667" y="3327400"/>
            <a:ext cx="1185333" cy="762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FC3CF4C-B1DD-4C2F-AD78-B5F06A78A20E}"/>
              </a:ext>
            </a:extLst>
          </p:cNvPr>
          <p:cNvSpPr/>
          <p:nvPr>
            <p:custDataLst>
              <p:tags r:id="rId8"/>
            </p:custDataLst>
          </p:nvPr>
        </p:nvSpPr>
        <p:spPr>
          <a:xfrm>
            <a:off x="6244167" y="3450167"/>
            <a:ext cx="876300" cy="63923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3286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Approche méthodologique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0"/>
          <a:stretch>
            <a:fillRect/>
          </a:stretch>
        </p:blipFill>
        <p:spPr>
          <a:xfrm>
            <a:off x="0" y="4816228"/>
            <a:ext cx="418680" cy="327272"/>
          </a:xfrm>
          <a:prstGeom prst="rect">
            <a:avLst/>
          </a:prstGeom>
        </p:spPr>
      </p:pic>
      <p:pic>
        <p:nvPicPr>
          <p:cNvPr id="2050" name="Picture 2" descr="Brain free icon">
            <a:extLst>
              <a:ext uri="{FF2B5EF4-FFF2-40B4-BE49-F238E27FC236}">
                <a16:creationId xmlns:a16="http://schemas.microsoft.com/office/drawing/2014/main" id="{8C6E7CA7-2CFA-4155-9051-93B1C0737D64}"/>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398587" y="1277029"/>
            <a:ext cx="1183217" cy="1183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cument free icon">
            <a:extLst>
              <a:ext uri="{FF2B5EF4-FFF2-40B4-BE49-F238E27FC236}">
                <a16:creationId xmlns:a16="http://schemas.microsoft.com/office/drawing/2014/main" id="{52012749-467B-46AD-880E-D866590A1554}"/>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980391" y="1277029"/>
            <a:ext cx="1183217" cy="11832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uplicate free icon">
            <a:extLst>
              <a:ext uri="{FF2B5EF4-FFF2-40B4-BE49-F238E27FC236}">
                <a16:creationId xmlns:a16="http://schemas.microsoft.com/office/drawing/2014/main" id="{9DC82086-BD3D-4CDD-B359-7D5C263530C6}"/>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562195" y="1277029"/>
            <a:ext cx="1183217" cy="118321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42C6FCDC-4AB0-48DC-A22D-9C5FF9535827}"/>
              </a:ext>
            </a:extLst>
          </p:cNvPr>
          <p:cNvGrpSpPr/>
          <p:nvPr>
            <p:custDataLst>
              <p:tags r:id="rId6"/>
            </p:custDataLst>
          </p:nvPr>
        </p:nvGrpSpPr>
        <p:grpSpPr>
          <a:xfrm>
            <a:off x="2259189" y="3303247"/>
            <a:ext cx="1183217" cy="1183217"/>
            <a:chOff x="1248833" y="2065865"/>
            <a:chExt cx="1183217" cy="1183217"/>
          </a:xfrm>
        </p:grpSpPr>
        <p:pic>
          <p:nvPicPr>
            <p:cNvPr id="2056" name="Picture 8" descr="Type free icon">
              <a:extLst>
                <a:ext uri="{FF2B5EF4-FFF2-40B4-BE49-F238E27FC236}">
                  <a16:creationId xmlns:a16="http://schemas.microsoft.com/office/drawing/2014/main" id="{0B7AD3F8-10FA-42EA-9B10-F3E01F173F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833" y="2065865"/>
              <a:ext cx="1183217" cy="118321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umbers free icon">
              <a:extLst>
                <a:ext uri="{FF2B5EF4-FFF2-40B4-BE49-F238E27FC236}">
                  <a16:creationId xmlns:a16="http://schemas.microsoft.com/office/drawing/2014/main" id="{D5C66671-A9BB-4617-AA9E-249E9B9B5D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8833" y="2065865"/>
              <a:ext cx="1183217" cy="1183217"/>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Logical thinking free icon">
            <a:extLst>
              <a:ext uri="{FF2B5EF4-FFF2-40B4-BE49-F238E27FC236}">
                <a16:creationId xmlns:a16="http://schemas.microsoft.com/office/drawing/2014/main" id="{5E44EB58-8740-4D20-9E01-DF47835C06DF}"/>
              </a:ext>
            </a:extLst>
          </p:cNvPr>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5701595" y="3303247"/>
            <a:ext cx="1183217" cy="118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03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0"/>
                                        </p:tgtEl>
                                        <p:attrNameLst>
                                          <p:attrName>style.visibility</p:attrName>
                                        </p:attrNameLst>
                                      </p:cBhvr>
                                      <p:to>
                                        <p:strVal val="visible"/>
                                      </p:to>
                                    </p:set>
                                    <p:animEffect transition="in" filter="fade">
                                      <p:cBhvr>
                                        <p:cTn id="2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Préparation des données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122" name="Picture 2">
            <a:extLst>
              <a:ext uri="{FF2B5EF4-FFF2-40B4-BE49-F238E27FC236}">
                <a16:creationId xmlns:a16="http://schemas.microsoft.com/office/drawing/2014/main" id="{31AF57C2-256A-406A-8CC1-D50EC3A790E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160146" y="951647"/>
            <a:ext cx="2823709" cy="324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94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Préparation de la table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F17BCE26-7F10-4031-B2AE-C2E79C3107A9}"/>
              </a:ext>
            </a:extLst>
          </p:cNvPr>
          <p:cNvPicPr>
            <a:picLocks noChangeAspect="1"/>
          </p:cNvPicPr>
          <p:nvPr>
            <p:custDataLst>
              <p:tags r:id="rId3"/>
            </p:custDataLst>
          </p:nvPr>
        </p:nvPicPr>
        <p:blipFill>
          <a:blip r:embed="rId8"/>
          <a:stretch>
            <a:fillRect/>
          </a:stretch>
        </p:blipFill>
        <p:spPr>
          <a:xfrm>
            <a:off x="1508193" y="1990096"/>
            <a:ext cx="6127614" cy="2574627"/>
          </a:xfrm>
          <a:prstGeom prst="rect">
            <a:avLst/>
          </a:prstGeom>
        </p:spPr>
      </p:pic>
      <p:pic>
        <p:nvPicPr>
          <p:cNvPr id="5" name="Image 4">
            <a:extLst>
              <a:ext uri="{FF2B5EF4-FFF2-40B4-BE49-F238E27FC236}">
                <a16:creationId xmlns:a16="http://schemas.microsoft.com/office/drawing/2014/main" id="{B06328B8-CBA9-41DB-9766-E4DD289BEAE6}"/>
              </a:ext>
            </a:extLst>
          </p:cNvPr>
          <p:cNvPicPr>
            <a:picLocks noChangeAspect="1"/>
          </p:cNvPicPr>
          <p:nvPr>
            <p:custDataLst>
              <p:tags r:id="rId4"/>
            </p:custDataLst>
          </p:nvPr>
        </p:nvPicPr>
        <p:blipFill>
          <a:blip r:embed="rId9"/>
          <a:stretch>
            <a:fillRect/>
          </a:stretch>
        </p:blipFill>
        <p:spPr>
          <a:xfrm>
            <a:off x="3873464" y="778177"/>
            <a:ext cx="1397072" cy="1016052"/>
          </a:xfrm>
          <a:prstGeom prst="rect">
            <a:avLst/>
          </a:prstGeom>
        </p:spPr>
      </p:pic>
    </p:spTree>
    <p:extLst>
      <p:ext uri="{BB962C8B-B14F-4D97-AF65-F5344CB8AC3E}">
        <p14:creationId xmlns:p14="http://schemas.microsoft.com/office/powerpoint/2010/main" val="149780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Préparation de la table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7" name="Image 6">
            <a:extLst>
              <a:ext uri="{FF2B5EF4-FFF2-40B4-BE49-F238E27FC236}">
                <a16:creationId xmlns:a16="http://schemas.microsoft.com/office/drawing/2014/main" id="{C6AE94FE-0967-401B-BC94-72A7D9C8B345}"/>
              </a:ext>
            </a:extLst>
          </p:cNvPr>
          <p:cNvPicPr>
            <a:picLocks noChangeAspect="1"/>
          </p:cNvPicPr>
          <p:nvPr>
            <p:custDataLst>
              <p:tags r:id="rId3"/>
            </p:custDataLst>
          </p:nvPr>
        </p:nvPicPr>
        <p:blipFill>
          <a:blip r:embed="rId7"/>
          <a:stretch>
            <a:fillRect/>
          </a:stretch>
        </p:blipFill>
        <p:spPr>
          <a:xfrm>
            <a:off x="1696779" y="969371"/>
            <a:ext cx="5750442" cy="3204759"/>
          </a:xfrm>
          <a:prstGeom prst="rect">
            <a:avLst/>
          </a:prstGeom>
        </p:spPr>
      </p:pic>
    </p:spTree>
    <p:extLst>
      <p:ext uri="{BB962C8B-B14F-4D97-AF65-F5344CB8AC3E}">
        <p14:creationId xmlns:p14="http://schemas.microsoft.com/office/powerpoint/2010/main" val="352213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Préparation de la table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690B46AE-B8C4-4783-BD6F-15909DFE7B91}"/>
              </a:ext>
            </a:extLst>
          </p:cNvPr>
          <p:cNvPicPr>
            <a:picLocks noChangeAspect="1"/>
          </p:cNvPicPr>
          <p:nvPr>
            <p:custDataLst>
              <p:tags r:id="rId3"/>
            </p:custDataLst>
          </p:nvPr>
        </p:nvPicPr>
        <p:blipFill>
          <a:blip r:embed="rId7"/>
          <a:stretch>
            <a:fillRect/>
          </a:stretch>
        </p:blipFill>
        <p:spPr>
          <a:xfrm>
            <a:off x="2215691" y="868074"/>
            <a:ext cx="4712619" cy="3407353"/>
          </a:xfrm>
          <a:prstGeom prst="rect">
            <a:avLst/>
          </a:prstGeom>
        </p:spPr>
      </p:pic>
    </p:spTree>
    <p:extLst>
      <p:ext uri="{BB962C8B-B14F-4D97-AF65-F5344CB8AC3E}">
        <p14:creationId xmlns:p14="http://schemas.microsoft.com/office/powerpoint/2010/main" val="89315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1" i="0" dirty="0" err="1">
                <a:solidFill>
                  <a:srgbClr val="000000"/>
                </a:solidFill>
                <a:effectLst/>
                <a:latin typeface="Helvetica Neue" panose="020B0604020202020204" charset="0"/>
              </a:rPr>
              <a:t>Feature</a:t>
            </a:r>
            <a:r>
              <a:rPr lang="fr-FR" b="1" i="0" dirty="0">
                <a:solidFill>
                  <a:srgbClr val="000000"/>
                </a:solidFill>
                <a:effectLst/>
                <a:latin typeface="Helvetica Neue" panose="020B0604020202020204" charset="0"/>
              </a:rPr>
              <a:t> engineering</a:t>
            </a:r>
            <a:endParaRPr lang="fr-F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52C20B15-22D2-4F84-889F-68AAA560E3ED}"/>
              </a:ext>
            </a:extLst>
          </p:cNvPr>
          <p:cNvPicPr>
            <a:picLocks noChangeAspect="1"/>
          </p:cNvPicPr>
          <p:nvPr>
            <p:custDataLst>
              <p:tags r:id="rId3"/>
            </p:custDataLst>
          </p:nvPr>
        </p:nvPicPr>
        <p:blipFill>
          <a:blip r:embed="rId7"/>
          <a:stretch>
            <a:fillRect/>
          </a:stretch>
        </p:blipFill>
        <p:spPr>
          <a:xfrm>
            <a:off x="590550" y="1936115"/>
            <a:ext cx="7962900" cy="1271270"/>
          </a:xfrm>
          <a:prstGeom prst="rect">
            <a:avLst/>
          </a:prstGeom>
        </p:spPr>
      </p:pic>
    </p:spTree>
    <p:extLst>
      <p:ext uri="{BB962C8B-B14F-4D97-AF65-F5344CB8AC3E}">
        <p14:creationId xmlns:p14="http://schemas.microsoft.com/office/powerpoint/2010/main" val="801867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1" i="0" dirty="0" err="1">
                <a:solidFill>
                  <a:srgbClr val="000000"/>
                </a:solidFill>
                <a:effectLst/>
                <a:latin typeface="Helvetica Neue" panose="020B0604020202020204" charset="0"/>
              </a:rPr>
              <a:t>Feature</a:t>
            </a:r>
            <a:r>
              <a:rPr lang="fr-FR" b="1" i="0" dirty="0">
                <a:solidFill>
                  <a:srgbClr val="000000"/>
                </a:solidFill>
                <a:effectLst/>
                <a:latin typeface="Helvetica Neue" panose="020B0604020202020204" charset="0"/>
              </a:rPr>
              <a:t> engineering</a:t>
            </a:r>
            <a:endParaRPr lang="fr-F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5" name="Image 4">
            <a:extLst>
              <a:ext uri="{FF2B5EF4-FFF2-40B4-BE49-F238E27FC236}">
                <a16:creationId xmlns:a16="http://schemas.microsoft.com/office/drawing/2014/main" id="{892BCBCB-EFE9-47C7-B961-FB67AB573129}"/>
              </a:ext>
            </a:extLst>
          </p:cNvPr>
          <p:cNvPicPr>
            <a:picLocks noChangeAspect="1"/>
          </p:cNvPicPr>
          <p:nvPr>
            <p:custDataLst>
              <p:tags r:id="rId3"/>
            </p:custDataLst>
          </p:nvPr>
        </p:nvPicPr>
        <p:blipFill rotWithShape="1">
          <a:blip r:embed="rId8"/>
          <a:srcRect t="46824" b="25221"/>
          <a:stretch/>
        </p:blipFill>
        <p:spPr>
          <a:xfrm>
            <a:off x="2215691" y="1436168"/>
            <a:ext cx="4712619" cy="952501"/>
          </a:xfrm>
          <a:prstGeom prst="rect">
            <a:avLst/>
          </a:prstGeom>
        </p:spPr>
      </p:pic>
      <p:pic>
        <p:nvPicPr>
          <p:cNvPr id="3" name="Image 2">
            <a:extLst>
              <a:ext uri="{FF2B5EF4-FFF2-40B4-BE49-F238E27FC236}">
                <a16:creationId xmlns:a16="http://schemas.microsoft.com/office/drawing/2014/main" id="{1B1EC2BD-E2BD-433A-B18C-42DC1584B0A1}"/>
              </a:ext>
            </a:extLst>
          </p:cNvPr>
          <p:cNvPicPr>
            <a:picLocks noChangeAspect="1"/>
          </p:cNvPicPr>
          <p:nvPr>
            <p:custDataLst>
              <p:tags r:id="rId4"/>
            </p:custDataLst>
          </p:nvPr>
        </p:nvPicPr>
        <p:blipFill>
          <a:blip r:embed="rId9"/>
          <a:stretch>
            <a:fillRect/>
          </a:stretch>
        </p:blipFill>
        <p:spPr>
          <a:xfrm>
            <a:off x="2199217" y="2754831"/>
            <a:ext cx="4745567" cy="1055704"/>
          </a:xfrm>
          <a:prstGeom prst="rect">
            <a:avLst/>
          </a:prstGeom>
        </p:spPr>
      </p:pic>
    </p:spTree>
    <p:extLst>
      <p:ext uri="{BB962C8B-B14F-4D97-AF65-F5344CB8AC3E}">
        <p14:creationId xmlns:p14="http://schemas.microsoft.com/office/powerpoint/2010/main" val="61769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1" i="0" dirty="0" err="1">
                <a:solidFill>
                  <a:srgbClr val="000000"/>
                </a:solidFill>
                <a:effectLst/>
                <a:latin typeface="Helvetica Neue" panose="020B0604020202020204" charset="0"/>
              </a:rPr>
              <a:t>Feature</a:t>
            </a:r>
            <a:r>
              <a:rPr lang="fr-FR" b="1" i="0" dirty="0">
                <a:solidFill>
                  <a:srgbClr val="000000"/>
                </a:solidFill>
                <a:effectLst/>
                <a:latin typeface="Helvetica Neue" panose="020B0604020202020204" charset="0"/>
              </a:rPr>
              <a:t> engineering</a:t>
            </a:r>
            <a:endParaRPr lang="fr-F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9FCA1955-5322-4ACF-A8A7-032DC4D3F0BA}"/>
              </a:ext>
            </a:extLst>
          </p:cNvPr>
          <p:cNvPicPr>
            <a:picLocks noChangeAspect="1"/>
          </p:cNvPicPr>
          <p:nvPr>
            <p:custDataLst>
              <p:tags r:id="rId3"/>
            </p:custDataLst>
          </p:nvPr>
        </p:nvPicPr>
        <p:blipFill>
          <a:blip r:embed="rId7"/>
          <a:stretch>
            <a:fillRect/>
          </a:stretch>
        </p:blipFill>
        <p:spPr>
          <a:xfrm>
            <a:off x="1125428" y="1778553"/>
            <a:ext cx="6893145" cy="1586395"/>
          </a:xfrm>
          <a:prstGeom prst="rect">
            <a:avLst/>
          </a:prstGeom>
        </p:spPr>
      </p:pic>
    </p:spTree>
    <p:extLst>
      <p:ext uri="{BB962C8B-B14F-4D97-AF65-F5344CB8AC3E}">
        <p14:creationId xmlns:p14="http://schemas.microsoft.com/office/powerpoint/2010/main" val="3389948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Sommaire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4"/>
          <a:stretch>
            <a:fillRect/>
          </a:stretch>
        </p:blipFill>
        <p:spPr>
          <a:xfrm>
            <a:off x="0" y="4816228"/>
            <a:ext cx="418680" cy="327272"/>
          </a:xfrm>
          <a:prstGeom prst="rect">
            <a:avLst/>
          </a:prstGeom>
        </p:spPr>
      </p:pic>
      <p:pic>
        <p:nvPicPr>
          <p:cNvPr id="1028" name="Picture 4" descr="exploration de données">
            <a:extLst>
              <a:ext uri="{FF2B5EF4-FFF2-40B4-BE49-F238E27FC236}">
                <a16:creationId xmlns:a16="http://schemas.microsoft.com/office/drawing/2014/main" id="{F67EE45F-CE9B-49D1-B52F-D272B5A3C473}"/>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3951237" y="1233232"/>
            <a:ext cx="1241527" cy="1241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uster">
            <a:extLst>
              <a:ext uri="{FF2B5EF4-FFF2-40B4-BE49-F238E27FC236}">
                <a16:creationId xmlns:a16="http://schemas.microsoft.com/office/drawing/2014/main" id="{A95077F4-9077-4546-874B-571E762AA7EF}"/>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6547619" y="1233232"/>
            <a:ext cx="1241527" cy="12415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estion">
            <a:extLst>
              <a:ext uri="{FF2B5EF4-FFF2-40B4-BE49-F238E27FC236}">
                <a16:creationId xmlns:a16="http://schemas.microsoft.com/office/drawing/2014/main" id="{B2AFE792-B2C1-425C-B74D-C7EA28C1BAAA}"/>
              </a:ext>
            </a:extLst>
          </p:cNvPr>
          <p:cNvPicPr>
            <a:picLocks noChangeAspect="1" noChangeArrowheads="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5682157" y="3136296"/>
            <a:ext cx="1241527" cy="1241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uster free icon">
            <a:extLst>
              <a:ext uri="{FF2B5EF4-FFF2-40B4-BE49-F238E27FC236}">
                <a16:creationId xmlns:a16="http://schemas.microsoft.com/office/drawing/2014/main" id="{EC6F55C3-0516-4FB9-AADB-E288CD58E43A}"/>
              </a:ext>
            </a:extLst>
          </p:cNvPr>
          <p:cNvPicPr>
            <a:picLocks noChangeAspect="1" noChangeArrowheads="1"/>
          </p:cNvPicPr>
          <p:nvPr>
            <p:custDataLst>
              <p:tags r:id="rId6"/>
            </p:custDataLst>
          </p:nvPr>
        </p:nvPicPr>
        <p:blipFill>
          <a:blip r:embed="rId18">
            <a:extLst>
              <a:ext uri="{28A0092B-C50C-407E-A947-70E740481C1C}">
                <a14:useLocalDpi xmlns:a14="http://schemas.microsoft.com/office/drawing/2010/main" val="0"/>
              </a:ext>
            </a:extLst>
          </a:blip>
          <a:srcRect/>
          <a:stretch>
            <a:fillRect/>
          </a:stretch>
        </p:blipFill>
        <p:spPr bwMode="auto">
          <a:xfrm>
            <a:off x="2220315" y="3136295"/>
            <a:ext cx="1241527" cy="124152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5B25947A-B9A7-48BC-8ADB-E0AC8AF621BC}"/>
              </a:ext>
            </a:extLst>
          </p:cNvPr>
          <p:cNvGrpSpPr/>
          <p:nvPr>
            <p:custDataLst>
              <p:tags r:id="rId7"/>
            </p:custDataLst>
          </p:nvPr>
        </p:nvGrpSpPr>
        <p:grpSpPr>
          <a:xfrm>
            <a:off x="1354854" y="1233232"/>
            <a:ext cx="1241528" cy="1568799"/>
            <a:chOff x="1354854" y="1233232"/>
            <a:chExt cx="1241528" cy="1568799"/>
          </a:xfrm>
        </p:grpSpPr>
        <p:pic>
          <p:nvPicPr>
            <p:cNvPr id="1026" name="Picture 2" descr="introduction Icône gratuit">
              <a:extLst>
                <a:ext uri="{FF2B5EF4-FFF2-40B4-BE49-F238E27FC236}">
                  <a16:creationId xmlns:a16="http://schemas.microsoft.com/office/drawing/2014/main" id="{B584A328-6A4C-4A0A-8364-1AE700654B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54855" y="1233232"/>
              <a:ext cx="1241527" cy="1241527"/>
            </a:xfrm>
            <a:prstGeom prst="rect">
              <a:avLst/>
            </a:prstGeom>
            <a:noFill/>
            <a:extLst>
              <a:ext uri="{909E8E84-426E-40DD-AFC4-6F175D3DCCD1}">
                <a14:hiddenFill xmlns:a14="http://schemas.microsoft.com/office/drawing/2010/main">
                  <a:solidFill>
                    <a:srgbClr val="FFFFFF"/>
                  </a:solidFill>
                </a14:hiddenFill>
              </a:ext>
            </a:extLst>
          </p:spPr>
        </p:pic>
        <p:sp>
          <p:nvSpPr>
            <p:cNvPr id="193" name="Google Shape;345;p21">
              <a:extLst>
                <a:ext uri="{FF2B5EF4-FFF2-40B4-BE49-F238E27FC236}">
                  <a16:creationId xmlns:a16="http://schemas.microsoft.com/office/drawing/2014/main" id="{1225FB30-6EA3-42B8-AD4F-0C4AF520743E}"/>
                </a:ext>
              </a:extLst>
            </p:cNvPr>
            <p:cNvSpPr/>
            <p:nvPr/>
          </p:nvSpPr>
          <p:spPr>
            <a:xfrm>
              <a:off x="1354854" y="2474759"/>
              <a:ext cx="1220814" cy="3272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Contexte</a:t>
              </a:r>
              <a:endParaRPr sz="1200" dirty="0">
                <a:solidFill>
                  <a:schemeClr val="dk1"/>
                </a:solidFill>
                <a:latin typeface="Roboto"/>
                <a:ea typeface="Roboto"/>
                <a:cs typeface="Roboto"/>
                <a:sym typeface="Roboto"/>
              </a:endParaRPr>
            </a:p>
          </p:txBody>
        </p:sp>
      </p:grpSp>
      <p:sp>
        <p:nvSpPr>
          <p:cNvPr id="194" name="Google Shape;345;p21">
            <a:extLst>
              <a:ext uri="{FF2B5EF4-FFF2-40B4-BE49-F238E27FC236}">
                <a16:creationId xmlns:a16="http://schemas.microsoft.com/office/drawing/2014/main" id="{2ACCF2B9-F53E-43E7-BB5D-00753AA6A037}"/>
              </a:ext>
            </a:extLst>
          </p:cNvPr>
          <p:cNvSpPr/>
          <p:nvPr>
            <p:custDataLst>
              <p:tags r:id="rId8"/>
            </p:custDataLst>
          </p:nvPr>
        </p:nvSpPr>
        <p:spPr>
          <a:xfrm>
            <a:off x="3930522" y="2474759"/>
            <a:ext cx="1241527" cy="3272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Données</a:t>
            </a:r>
            <a:endParaRPr sz="1200" dirty="0">
              <a:solidFill>
                <a:schemeClr val="dk1"/>
              </a:solidFill>
              <a:latin typeface="Roboto"/>
              <a:ea typeface="Roboto"/>
              <a:cs typeface="Roboto"/>
              <a:sym typeface="Roboto"/>
            </a:endParaRPr>
          </a:p>
        </p:txBody>
      </p:sp>
      <p:sp>
        <p:nvSpPr>
          <p:cNvPr id="195" name="Google Shape;345;p21">
            <a:extLst>
              <a:ext uri="{FF2B5EF4-FFF2-40B4-BE49-F238E27FC236}">
                <a16:creationId xmlns:a16="http://schemas.microsoft.com/office/drawing/2014/main" id="{43C3E349-5F67-4BB9-AF58-BFE20D7217B0}"/>
              </a:ext>
            </a:extLst>
          </p:cNvPr>
          <p:cNvSpPr/>
          <p:nvPr>
            <p:custDataLst>
              <p:tags r:id="rId9"/>
            </p:custDataLst>
          </p:nvPr>
        </p:nvSpPr>
        <p:spPr>
          <a:xfrm>
            <a:off x="6547619" y="2474759"/>
            <a:ext cx="1241526" cy="3272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Essais</a:t>
            </a:r>
            <a:endParaRPr sz="1200" dirty="0">
              <a:solidFill>
                <a:schemeClr val="dk1"/>
              </a:solidFill>
              <a:latin typeface="Roboto"/>
              <a:ea typeface="Roboto"/>
              <a:cs typeface="Roboto"/>
              <a:sym typeface="Roboto"/>
            </a:endParaRPr>
          </a:p>
        </p:txBody>
      </p:sp>
      <p:sp>
        <p:nvSpPr>
          <p:cNvPr id="196" name="Google Shape;345;p21">
            <a:extLst>
              <a:ext uri="{FF2B5EF4-FFF2-40B4-BE49-F238E27FC236}">
                <a16:creationId xmlns:a16="http://schemas.microsoft.com/office/drawing/2014/main" id="{86C42BE7-F5BB-4D82-A075-964632FA5729}"/>
              </a:ext>
            </a:extLst>
          </p:cNvPr>
          <p:cNvSpPr/>
          <p:nvPr>
            <p:custDataLst>
              <p:tags r:id="rId10"/>
            </p:custDataLst>
          </p:nvPr>
        </p:nvSpPr>
        <p:spPr>
          <a:xfrm>
            <a:off x="2220315" y="4429740"/>
            <a:ext cx="1241527" cy="3272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Choix</a:t>
            </a:r>
            <a:endParaRPr sz="1200" dirty="0">
              <a:solidFill>
                <a:schemeClr val="dk1"/>
              </a:solidFill>
              <a:latin typeface="Roboto"/>
              <a:ea typeface="Roboto"/>
              <a:cs typeface="Roboto"/>
              <a:sym typeface="Roboto"/>
            </a:endParaRPr>
          </a:p>
        </p:txBody>
      </p:sp>
      <p:sp>
        <p:nvSpPr>
          <p:cNvPr id="197" name="Google Shape;345;p21">
            <a:extLst>
              <a:ext uri="{FF2B5EF4-FFF2-40B4-BE49-F238E27FC236}">
                <a16:creationId xmlns:a16="http://schemas.microsoft.com/office/drawing/2014/main" id="{2D8A7B6A-A016-4B81-B553-347CCB83371E}"/>
              </a:ext>
            </a:extLst>
          </p:cNvPr>
          <p:cNvSpPr/>
          <p:nvPr>
            <p:custDataLst>
              <p:tags r:id="rId11"/>
            </p:custDataLst>
          </p:nvPr>
        </p:nvSpPr>
        <p:spPr>
          <a:xfrm>
            <a:off x="5682157" y="4429740"/>
            <a:ext cx="1241527" cy="3272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Conclusion</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5510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1000"/>
                                        <p:tgtEl>
                                          <p:spTgt spid="194"/>
                                        </p:tgtEl>
                                      </p:cBhvr>
                                    </p:animEffect>
                                    <p:anim calcmode="lin" valueType="num">
                                      <p:cBhvr>
                                        <p:cTn id="13" dur="1000" fill="hold"/>
                                        <p:tgtEl>
                                          <p:spTgt spid="194"/>
                                        </p:tgtEl>
                                        <p:attrNameLst>
                                          <p:attrName>ppt_x</p:attrName>
                                        </p:attrNameLst>
                                      </p:cBhvr>
                                      <p:tavLst>
                                        <p:tav tm="0">
                                          <p:val>
                                            <p:strVal val="#ppt_x"/>
                                          </p:val>
                                        </p:tav>
                                        <p:tav tm="100000">
                                          <p:val>
                                            <p:strVal val="#ppt_x"/>
                                          </p:val>
                                        </p:tav>
                                      </p:tavLst>
                                    </p:anim>
                                    <p:anim calcmode="lin" valueType="num">
                                      <p:cBhvr>
                                        <p:cTn id="14"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1000"/>
                                        <p:tgtEl>
                                          <p:spTgt spid="1030"/>
                                        </p:tgtEl>
                                      </p:cBhvr>
                                    </p:animEffect>
                                    <p:anim calcmode="lin" valueType="num">
                                      <p:cBhvr>
                                        <p:cTn id="20" dur="1000" fill="hold"/>
                                        <p:tgtEl>
                                          <p:spTgt spid="1030"/>
                                        </p:tgtEl>
                                        <p:attrNameLst>
                                          <p:attrName>ppt_x</p:attrName>
                                        </p:attrNameLst>
                                      </p:cBhvr>
                                      <p:tavLst>
                                        <p:tav tm="0">
                                          <p:val>
                                            <p:strVal val="#ppt_x"/>
                                          </p:val>
                                        </p:tav>
                                        <p:tav tm="100000">
                                          <p:val>
                                            <p:strVal val="#ppt_x"/>
                                          </p:val>
                                        </p:tav>
                                      </p:tavLst>
                                    </p:anim>
                                    <p:anim calcmode="lin" valueType="num">
                                      <p:cBhvr>
                                        <p:cTn id="21" dur="1000" fill="hold"/>
                                        <p:tgtEl>
                                          <p:spTgt spid="103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5"/>
                                        </p:tgtEl>
                                        <p:attrNameLst>
                                          <p:attrName>style.visibility</p:attrName>
                                        </p:attrNameLst>
                                      </p:cBhvr>
                                      <p:to>
                                        <p:strVal val="visible"/>
                                      </p:to>
                                    </p:set>
                                    <p:animEffect transition="in" filter="fade">
                                      <p:cBhvr>
                                        <p:cTn id="24" dur="1000"/>
                                        <p:tgtEl>
                                          <p:spTgt spid="195"/>
                                        </p:tgtEl>
                                      </p:cBhvr>
                                    </p:animEffect>
                                    <p:anim calcmode="lin" valueType="num">
                                      <p:cBhvr>
                                        <p:cTn id="25" dur="1000" fill="hold"/>
                                        <p:tgtEl>
                                          <p:spTgt spid="195"/>
                                        </p:tgtEl>
                                        <p:attrNameLst>
                                          <p:attrName>ppt_x</p:attrName>
                                        </p:attrNameLst>
                                      </p:cBhvr>
                                      <p:tavLst>
                                        <p:tav tm="0">
                                          <p:val>
                                            <p:strVal val="#ppt_x"/>
                                          </p:val>
                                        </p:tav>
                                        <p:tav tm="100000">
                                          <p:val>
                                            <p:strVal val="#ppt_x"/>
                                          </p:val>
                                        </p:tav>
                                      </p:tavLst>
                                    </p:anim>
                                    <p:anim calcmode="lin" valueType="num">
                                      <p:cBhvr>
                                        <p:cTn id="26"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1000"/>
                                        <p:tgtEl>
                                          <p:spTgt spid="1036"/>
                                        </p:tgtEl>
                                      </p:cBhvr>
                                    </p:animEffect>
                                    <p:anim calcmode="lin" valueType="num">
                                      <p:cBhvr>
                                        <p:cTn id="32" dur="1000" fill="hold"/>
                                        <p:tgtEl>
                                          <p:spTgt spid="1036"/>
                                        </p:tgtEl>
                                        <p:attrNameLst>
                                          <p:attrName>ppt_x</p:attrName>
                                        </p:attrNameLst>
                                      </p:cBhvr>
                                      <p:tavLst>
                                        <p:tav tm="0">
                                          <p:val>
                                            <p:strVal val="#ppt_x"/>
                                          </p:val>
                                        </p:tav>
                                        <p:tav tm="100000">
                                          <p:val>
                                            <p:strVal val="#ppt_x"/>
                                          </p:val>
                                        </p:tav>
                                      </p:tavLst>
                                    </p:anim>
                                    <p:anim calcmode="lin" valueType="num">
                                      <p:cBhvr>
                                        <p:cTn id="33" dur="1000" fill="hold"/>
                                        <p:tgtEl>
                                          <p:spTgt spid="103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1000"/>
                                        <p:tgtEl>
                                          <p:spTgt spid="196"/>
                                        </p:tgtEl>
                                      </p:cBhvr>
                                    </p:animEffect>
                                    <p:anim calcmode="lin" valueType="num">
                                      <p:cBhvr>
                                        <p:cTn id="37" dur="1000" fill="hold"/>
                                        <p:tgtEl>
                                          <p:spTgt spid="196"/>
                                        </p:tgtEl>
                                        <p:attrNameLst>
                                          <p:attrName>ppt_x</p:attrName>
                                        </p:attrNameLst>
                                      </p:cBhvr>
                                      <p:tavLst>
                                        <p:tav tm="0">
                                          <p:val>
                                            <p:strVal val="#ppt_x"/>
                                          </p:val>
                                        </p:tav>
                                        <p:tav tm="100000">
                                          <p:val>
                                            <p:strVal val="#ppt_x"/>
                                          </p:val>
                                        </p:tav>
                                      </p:tavLst>
                                    </p:anim>
                                    <p:anim calcmode="lin" valueType="num">
                                      <p:cBhvr>
                                        <p:cTn id="38"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fade">
                                      <p:cBhvr>
                                        <p:cTn id="43" dur="1000"/>
                                        <p:tgtEl>
                                          <p:spTgt spid="1034"/>
                                        </p:tgtEl>
                                      </p:cBhvr>
                                    </p:animEffect>
                                    <p:anim calcmode="lin" valueType="num">
                                      <p:cBhvr>
                                        <p:cTn id="44" dur="1000" fill="hold"/>
                                        <p:tgtEl>
                                          <p:spTgt spid="1034"/>
                                        </p:tgtEl>
                                        <p:attrNameLst>
                                          <p:attrName>ppt_x</p:attrName>
                                        </p:attrNameLst>
                                      </p:cBhvr>
                                      <p:tavLst>
                                        <p:tav tm="0">
                                          <p:val>
                                            <p:strVal val="#ppt_x"/>
                                          </p:val>
                                        </p:tav>
                                        <p:tav tm="100000">
                                          <p:val>
                                            <p:strVal val="#ppt_x"/>
                                          </p:val>
                                        </p:tav>
                                      </p:tavLst>
                                    </p:anim>
                                    <p:anim calcmode="lin" valueType="num">
                                      <p:cBhvr>
                                        <p:cTn id="45" dur="1000" fill="hold"/>
                                        <p:tgtEl>
                                          <p:spTgt spid="103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1000"/>
                                        <p:tgtEl>
                                          <p:spTgt spid="197"/>
                                        </p:tgtEl>
                                      </p:cBhvr>
                                    </p:animEffect>
                                    <p:anim calcmode="lin" valueType="num">
                                      <p:cBhvr>
                                        <p:cTn id="49" dur="1000" fill="hold"/>
                                        <p:tgtEl>
                                          <p:spTgt spid="197"/>
                                        </p:tgtEl>
                                        <p:attrNameLst>
                                          <p:attrName>ppt_x</p:attrName>
                                        </p:attrNameLst>
                                      </p:cBhvr>
                                      <p:tavLst>
                                        <p:tav tm="0">
                                          <p:val>
                                            <p:strVal val="#ppt_x"/>
                                          </p:val>
                                        </p:tav>
                                        <p:tav tm="100000">
                                          <p:val>
                                            <p:strVal val="#ppt_x"/>
                                          </p:val>
                                        </p:tav>
                                      </p:tavLst>
                                    </p:anim>
                                    <p:anim calcmode="lin" valueType="num">
                                      <p:cBhvr>
                                        <p:cTn id="50"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6" grpId="0"/>
      <p:bldP spid="1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Préparation de la table des articles de commande</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1141331C-4A0C-4046-9694-DF938B465790}"/>
              </a:ext>
            </a:extLst>
          </p:cNvPr>
          <p:cNvPicPr>
            <a:picLocks noChangeAspect="1"/>
          </p:cNvPicPr>
          <p:nvPr>
            <p:custDataLst>
              <p:tags r:id="rId3"/>
            </p:custDataLst>
          </p:nvPr>
        </p:nvPicPr>
        <p:blipFill>
          <a:blip r:embed="rId8"/>
          <a:stretch>
            <a:fillRect/>
          </a:stretch>
        </p:blipFill>
        <p:spPr>
          <a:xfrm>
            <a:off x="4029068" y="1277270"/>
            <a:ext cx="3768886" cy="2588961"/>
          </a:xfrm>
          <a:prstGeom prst="rect">
            <a:avLst/>
          </a:prstGeom>
        </p:spPr>
      </p:pic>
      <p:pic>
        <p:nvPicPr>
          <p:cNvPr id="6" name="Image 5">
            <a:extLst>
              <a:ext uri="{FF2B5EF4-FFF2-40B4-BE49-F238E27FC236}">
                <a16:creationId xmlns:a16="http://schemas.microsoft.com/office/drawing/2014/main" id="{41098FD5-3301-4E99-9C74-9FEFFADE2FA4}"/>
              </a:ext>
            </a:extLst>
          </p:cNvPr>
          <p:cNvPicPr>
            <a:picLocks noChangeAspect="1"/>
          </p:cNvPicPr>
          <p:nvPr>
            <p:custDataLst>
              <p:tags r:id="rId4"/>
            </p:custDataLst>
          </p:nvPr>
        </p:nvPicPr>
        <p:blipFill>
          <a:blip r:embed="rId9"/>
          <a:stretch>
            <a:fillRect/>
          </a:stretch>
        </p:blipFill>
        <p:spPr>
          <a:xfrm>
            <a:off x="1346046" y="2167984"/>
            <a:ext cx="1336976" cy="807533"/>
          </a:xfrm>
          <a:prstGeom prst="rect">
            <a:avLst/>
          </a:prstGeom>
        </p:spPr>
      </p:pic>
    </p:spTree>
    <p:extLst>
      <p:ext uri="{BB962C8B-B14F-4D97-AF65-F5344CB8AC3E}">
        <p14:creationId xmlns:p14="http://schemas.microsoft.com/office/powerpoint/2010/main" val="224693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Vérification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2AF1F722-846F-4C96-87ED-F2CD00D4201C}"/>
              </a:ext>
            </a:extLst>
          </p:cNvPr>
          <p:cNvPicPr>
            <a:picLocks noChangeAspect="1"/>
          </p:cNvPicPr>
          <p:nvPr>
            <p:custDataLst>
              <p:tags r:id="rId3"/>
            </p:custDataLst>
          </p:nvPr>
        </p:nvPicPr>
        <p:blipFill>
          <a:blip r:embed="rId8"/>
          <a:stretch>
            <a:fillRect/>
          </a:stretch>
        </p:blipFill>
        <p:spPr>
          <a:xfrm>
            <a:off x="1697489" y="3123572"/>
            <a:ext cx="5748867" cy="839366"/>
          </a:xfrm>
          <a:prstGeom prst="rect">
            <a:avLst/>
          </a:prstGeom>
        </p:spPr>
      </p:pic>
      <p:pic>
        <p:nvPicPr>
          <p:cNvPr id="7" name="Image 6">
            <a:extLst>
              <a:ext uri="{FF2B5EF4-FFF2-40B4-BE49-F238E27FC236}">
                <a16:creationId xmlns:a16="http://schemas.microsoft.com/office/drawing/2014/main" id="{5CD742AC-5BAD-43A6-98C1-A442BCC9037C}"/>
              </a:ext>
            </a:extLst>
          </p:cNvPr>
          <p:cNvPicPr>
            <a:picLocks noChangeAspect="1"/>
          </p:cNvPicPr>
          <p:nvPr>
            <p:custDataLst>
              <p:tags r:id="rId4"/>
            </p:custDataLst>
          </p:nvPr>
        </p:nvPicPr>
        <p:blipFill>
          <a:blip r:embed="rId9"/>
          <a:stretch>
            <a:fillRect/>
          </a:stretch>
        </p:blipFill>
        <p:spPr>
          <a:xfrm>
            <a:off x="2773191" y="1132595"/>
            <a:ext cx="3597465" cy="1448250"/>
          </a:xfrm>
          <a:prstGeom prst="rect">
            <a:avLst/>
          </a:prstGeom>
        </p:spPr>
      </p:pic>
    </p:spTree>
    <p:extLst>
      <p:ext uri="{BB962C8B-B14F-4D97-AF65-F5344CB8AC3E}">
        <p14:creationId xmlns:p14="http://schemas.microsoft.com/office/powerpoint/2010/main" val="553303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Vérification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6146" name="Picture 2">
            <a:extLst>
              <a:ext uri="{FF2B5EF4-FFF2-40B4-BE49-F238E27FC236}">
                <a16:creationId xmlns:a16="http://schemas.microsoft.com/office/drawing/2014/main" id="{F3D06232-160A-437F-B8ED-A59C96C93BE5}"/>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638425" y="785813"/>
            <a:ext cx="38671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9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Vérification des commandes en double</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FB7B2935-0926-4F7D-8B61-8FC11B901657}"/>
              </a:ext>
            </a:extLst>
          </p:cNvPr>
          <p:cNvPicPr>
            <a:picLocks noChangeAspect="1"/>
          </p:cNvPicPr>
          <p:nvPr>
            <p:custDataLst>
              <p:tags r:id="rId3"/>
            </p:custDataLst>
          </p:nvPr>
        </p:nvPicPr>
        <p:blipFill>
          <a:blip r:embed="rId7"/>
          <a:stretch>
            <a:fillRect/>
          </a:stretch>
        </p:blipFill>
        <p:spPr>
          <a:xfrm>
            <a:off x="1282274" y="1609291"/>
            <a:ext cx="6579300" cy="1989091"/>
          </a:xfrm>
          <a:prstGeom prst="rect">
            <a:avLst/>
          </a:prstGeom>
        </p:spPr>
      </p:pic>
    </p:spTree>
    <p:extLst>
      <p:ext uri="{BB962C8B-B14F-4D97-AF65-F5344CB8AC3E}">
        <p14:creationId xmlns:p14="http://schemas.microsoft.com/office/powerpoint/2010/main" val="228686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Regroupement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B72D0080-C914-4E77-A055-9732BA2672D0}"/>
              </a:ext>
            </a:extLst>
          </p:cNvPr>
          <p:cNvPicPr>
            <a:picLocks noChangeAspect="1"/>
          </p:cNvPicPr>
          <p:nvPr>
            <p:custDataLst>
              <p:tags r:id="rId3"/>
            </p:custDataLst>
          </p:nvPr>
        </p:nvPicPr>
        <p:blipFill>
          <a:blip r:embed="rId7"/>
          <a:stretch>
            <a:fillRect/>
          </a:stretch>
        </p:blipFill>
        <p:spPr>
          <a:xfrm>
            <a:off x="1585721" y="1351558"/>
            <a:ext cx="5972406" cy="2440383"/>
          </a:xfrm>
          <a:prstGeom prst="rect">
            <a:avLst/>
          </a:prstGeom>
        </p:spPr>
      </p:pic>
    </p:spTree>
    <p:extLst>
      <p:ext uri="{BB962C8B-B14F-4D97-AF65-F5344CB8AC3E}">
        <p14:creationId xmlns:p14="http://schemas.microsoft.com/office/powerpoint/2010/main" val="123525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Vérification des commandes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F5590F86-86F2-4CAE-8374-663FBE1AFF3F}"/>
              </a:ext>
            </a:extLst>
          </p:cNvPr>
          <p:cNvPicPr>
            <a:picLocks noChangeAspect="1"/>
          </p:cNvPicPr>
          <p:nvPr>
            <p:custDataLst>
              <p:tags r:id="rId3"/>
            </p:custDataLst>
          </p:nvPr>
        </p:nvPicPr>
        <p:blipFill>
          <a:blip r:embed="rId8"/>
          <a:stretch>
            <a:fillRect/>
          </a:stretch>
        </p:blipFill>
        <p:spPr>
          <a:xfrm>
            <a:off x="1654614" y="1743520"/>
            <a:ext cx="5834772" cy="1656459"/>
          </a:xfrm>
          <a:prstGeom prst="rect">
            <a:avLst/>
          </a:prstGeom>
        </p:spPr>
      </p:pic>
      <p:pic>
        <p:nvPicPr>
          <p:cNvPr id="6" name="Image 5">
            <a:extLst>
              <a:ext uri="{FF2B5EF4-FFF2-40B4-BE49-F238E27FC236}">
                <a16:creationId xmlns:a16="http://schemas.microsoft.com/office/drawing/2014/main" id="{1FDEFAA0-C4A9-4114-8A35-872489084F1C}"/>
              </a:ext>
            </a:extLst>
          </p:cNvPr>
          <p:cNvPicPr>
            <a:picLocks noChangeAspect="1"/>
          </p:cNvPicPr>
          <p:nvPr>
            <p:custDataLst>
              <p:tags r:id="rId4"/>
            </p:custDataLst>
          </p:nvPr>
        </p:nvPicPr>
        <p:blipFill>
          <a:blip r:embed="rId9"/>
          <a:stretch>
            <a:fillRect/>
          </a:stretch>
        </p:blipFill>
        <p:spPr>
          <a:xfrm>
            <a:off x="1654614" y="3671365"/>
            <a:ext cx="5834772" cy="532354"/>
          </a:xfrm>
          <a:prstGeom prst="rect">
            <a:avLst/>
          </a:prstGeom>
        </p:spPr>
      </p:pic>
    </p:spTree>
    <p:extLst>
      <p:ext uri="{BB962C8B-B14F-4D97-AF65-F5344CB8AC3E}">
        <p14:creationId xmlns:p14="http://schemas.microsoft.com/office/powerpoint/2010/main" val="197388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Analyse des quantités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D86844AB-1391-4539-8000-25E92ED6276F}"/>
              </a:ext>
            </a:extLst>
          </p:cNvPr>
          <p:cNvPicPr>
            <a:picLocks noChangeAspect="1"/>
          </p:cNvPicPr>
          <p:nvPr>
            <p:custDataLst>
              <p:tags r:id="rId3"/>
            </p:custDataLst>
          </p:nvPr>
        </p:nvPicPr>
        <p:blipFill>
          <a:blip r:embed="rId8"/>
          <a:stretch>
            <a:fillRect/>
          </a:stretch>
        </p:blipFill>
        <p:spPr>
          <a:xfrm>
            <a:off x="2898344" y="997510"/>
            <a:ext cx="1207989" cy="3233148"/>
          </a:xfrm>
          <a:prstGeom prst="rect">
            <a:avLst/>
          </a:prstGeom>
        </p:spPr>
      </p:pic>
      <p:pic>
        <p:nvPicPr>
          <p:cNvPr id="7" name="Image 6">
            <a:extLst>
              <a:ext uri="{FF2B5EF4-FFF2-40B4-BE49-F238E27FC236}">
                <a16:creationId xmlns:a16="http://schemas.microsoft.com/office/drawing/2014/main" id="{E633E506-55A3-4E4A-A723-6EB7E50756BA}"/>
              </a:ext>
            </a:extLst>
          </p:cNvPr>
          <p:cNvPicPr>
            <a:picLocks noChangeAspect="1"/>
          </p:cNvPicPr>
          <p:nvPr>
            <p:custDataLst>
              <p:tags r:id="rId4"/>
            </p:custDataLst>
          </p:nvPr>
        </p:nvPicPr>
        <p:blipFill>
          <a:blip r:embed="rId9"/>
          <a:stretch>
            <a:fillRect/>
          </a:stretch>
        </p:blipFill>
        <p:spPr>
          <a:xfrm>
            <a:off x="4334784" y="2092780"/>
            <a:ext cx="3788983" cy="737204"/>
          </a:xfrm>
          <a:prstGeom prst="rect">
            <a:avLst/>
          </a:prstGeom>
        </p:spPr>
      </p:pic>
    </p:spTree>
    <p:extLst>
      <p:ext uri="{BB962C8B-B14F-4D97-AF65-F5344CB8AC3E}">
        <p14:creationId xmlns:p14="http://schemas.microsoft.com/office/powerpoint/2010/main" val="30356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Fusion des fichiers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5" name="Image 4">
            <a:extLst>
              <a:ext uri="{FF2B5EF4-FFF2-40B4-BE49-F238E27FC236}">
                <a16:creationId xmlns:a16="http://schemas.microsoft.com/office/drawing/2014/main" id="{BBC597DC-F149-408B-973C-9BA3F4795B4E}"/>
              </a:ext>
            </a:extLst>
          </p:cNvPr>
          <p:cNvPicPr>
            <a:picLocks noChangeAspect="1"/>
          </p:cNvPicPr>
          <p:nvPr>
            <p:custDataLst>
              <p:tags r:id="rId3"/>
            </p:custDataLst>
          </p:nvPr>
        </p:nvPicPr>
        <p:blipFill>
          <a:blip r:embed="rId8"/>
          <a:stretch>
            <a:fillRect/>
          </a:stretch>
        </p:blipFill>
        <p:spPr>
          <a:xfrm>
            <a:off x="656948" y="1452008"/>
            <a:ext cx="7829952" cy="952549"/>
          </a:xfrm>
          <a:prstGeom prst="rect">
            <a:avLst/>
          </a:prstGeom>
        </p:spPr>
      </p:pic>
      <p:pic>
        <p:nvPicPr>
          <p:cNvPr id="8" name="Image 7">
            <a:extLst>
              <a:ext uri="{FF2B5EF4-FFF2-40B4-BE49-F238E27FC236}">
                <a16:creationId xmlns:a16="http://schemas.microsoft.com/office/drawing/2014/main" id="{BEC22548-CC05-499F-8DF4-A871A1183271}"/>
              </a:ext>
            </a:extLst>
          </p:cNvPr>
          <p:cNvPicPr>
            <a:picLocks noChangeAspect="1"/>
          </p:cNvPicPr>
          <p:nvPr>
            <p:custDataLst>
              <p:tags r:id="rId4"/>
            </p:custDataLst>
          </p:nvPr>
        </p:nvPicPr>
        <p:blipFill>
          <a:blip r:embed="rId9"/>
          <a:stretch>
            <a:fillRect/>
          </a:stretch>
        </p:blipFill>
        <p:spPr>
          <a:xfrm>
            <a:off x="656948" y="2470453"/>
            <a:ext cx="7829952" cy="843721"/>
          </a:xfrm>
          <a:prstGeom prst="rect">
            <a:avLst/>
          </a:prstGeom>
        </p:spPr>
      </p:pic>
    </p:spTree>
    <p:extLst>
      <p:ext uri="{BB962C8B-B14F-4D97-AF65-F5344CB8AC3E}">
        <p14:creationId xmlns:p14="http://schemas.microsoft.com/office/powerpoint/2010/main" val="181586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 clients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206722D9-CFDE-4E58-9569-8880ADF42A00}"/>
              </a:ext>
            </a:extLst>
          </p:cNvPr>
          <p:cNvPicPr>
            <a:picLocks noChangeAspect="1"/>
          </p:cNvPicPr>
          <p:nvPr>
            <p:custDataLst>
              <p:tags r:id="rId3"/>
            </p:custDataLst>
          </p:nvPr>
        </p:nvPicPr>
        <p:blipFill>
          <a:blip r:embed="rId7"/>
          <a:stretch>
            <a:fillRect/>
          </a:stretch>
        </p:blipFill>
        <p:spPr>
          <a:xfrm>
            <a:off x="2237687" y="1248774"/>
            <a:ext cx="4668474" cy="2645952"/>
          </a:xfrm>
          <a:prstGeom prst="rect">
            <a:avLst/>
          </a:prstGeom>
        </p:spPr>
      </p:pic>
    </p:spTree>
    <p:extLst>
      <p:ext uri="{BB962C8B-B14F-4D97-AF65-F5344CB8AC3E}">
        <p14:creationId xmlns:p14="http://schemas.microsoft.com/office/powerpoint/2010/main" val="30663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 clients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63FF086D-520D-474C-837D-1AAEB875D943}"/>
              </a:ext>
            </a:extLst>
          </p:cNvPr>
          <p:cNvPicPr>
            <a:picLocks noChangeAspect="1"/>
          </p:cNvPicPr>
          <p:nvPr>
            <p:custDataLst>
              <p:tags r:id="rId3"/>
            </p:custDataLst>
          </p:nvPr>
        </p:nvPicPr>
        <p:blipFill>
          <a:blip r:embed="rId7"/>
          <a:stretch>
            <a:fillRect/>
          </a:stretch>
        </p:blipFill>
        <p:spPr>
          <a:xfrm>
            <a:off x="2606498" y="2044673"/>
            <a:ext cx="3930852" cy="1054154"/>
          </a:xfrm>
          <a:prstGeom prst="rect">
            <a:avLst/>
          </a:prstGeom>
        </p:spPr>
      </p:pic>
    </p:spTree>
    <p:extLst>
      <p:ext uri="{BB962C8B-B14F-4D97-AF65-F5344CB8AC3E}">
        <p14:creationId xmlns:p14="http://schemas.microsoft.com/office/powerpoint/2010/main" val="312942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Contexte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6" name="Picture 2" descr="introduction Icône gratuit">
            <a:extLst>
              <a:ext uri="{FF2B5EF4-FFF2-40B4-BE49-F238E27FC236}">
                <a16:creationId xmlns:a16="http://schemas.microsoft.com/office/drawing/2014/main" id="{B584A328-6A4C-4A0A-8364-1AE700654B9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951237" y="1950987"/>
            <a:ext cx="1241527" cy="12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65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 clients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E21EB0D2-1648-4182-8A94-AE4B29AAB63A}"/>
              </a:ext>
            </a:extLst>
          </p:cNvPr>
          <p:cNvPicPr>
            <a:picLocks noChangeAspect="1"/>
          </p:cNvPicPr>
          <p:nvPr>
            <p:custDataLst>
              <p:tags r:id="rId3"/>
            </p:custDataLst>
          </p:nvPr>
        </p:nvPicPr>
        <p:blipFill>
          <a:blip r:embed="rId7"/>
          <a:stretch>
            <a:fillRect/>
          </a:stretch>
        </p:blipFill>
        <p:spPr>
          <a:xfrm>
            <a:off x="1581149" y="2039795"/>
            <a:ext cx="5981701" cy="1063909"/>
          </a:xfrm>
          <a:prstGeom prst="rect">
            <a:avLst/>
          </a:prstGeom>
        </p:spPr>
      </p:pic>
    </p:spTree>
    <p:extLst>
      <p:ext uri="{BB962C8B-B14F-4D97-AF65-F5344CB8AC3E}">
        <p14:creationId xmlns:p14="http://schemas.microsoft.com/office/powerpoint/2010/main" val="400072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Données géographiques</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4B3720D4-8880-4B18-BB40-3707B6C96330}"/>
              </a:ext>
            </a:extLst>
          </p:cNvPr>
          <p:cNvPicPr>
            <a:picLocks noChangeAspect="1"/>
          </p:cNvPicPr>
          <p:nvPr>
            <p:custDataLst>
              <p:tags r:id="rId3"/>
            </p:custDataLst>
          </p:nvPr>
        </p:nvPicPr>
        <p:blipFill>
          <a:blip r:embed="rId7"/>
          <a:stretch>
            <a:fillRect/>
          </a:stretch>
        </p:blipFill>
        <p:spPr>
          <a:xfrm>
            <a:off x="1733474" y="1174185"/>
            <a:ext cx="5676900" cy="2795129"/>
          </a:xfrm>
          <a:prstGeom prst="rect">
            <a:avLst/>
          </a:prstGeom>
        </p:spPr>
      </p:pic>
    </p:spTree>
    <p:extLst>
      <p:ext uri="{BB962C8B-B14F-4D97-AF65-F5344CB8AC3E}">
        <p14:creationId xmlns:p14="http://schemas.microsoft.com/office/powerpoint/2010/main" val="26914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Analyse univariée et multivariée</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098" name="Picture 2" descr="Analysis free icon">
            <a:extLst>
              <a:ext uri="{FF2B5EF4-FFF2-40B4-BE49-F238E27FC236}">
                <a16:creationId xmlns:a16="http://schemas.microsoft.com/office/drawing/2014/main" id="{200BBD17-79B3-4A9B-A43C-0CFBCD05302F}"/>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5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D’où viennent les clients ?</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8194" name="Picture 2">
            <a:extLst>
              <a:ext uri="{FF2B5EF4-FFF2-40B4-BE49-F238E27FC236}">
                <a16:creationId xmlns:a16="http://schemas.microsoft.com/office/drawing/2014/main" id="{2C612972-7EA6-4516-9506-248628F03407}"/>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693257" y="1236018"/>
            <a:ext cx="5757333" cy="350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83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D’où viennent les clients ?</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9218" name="Picture 2">
            <a:extLst>
              <a:ext uri="{FF2B5EF4-FFF2-40B4-BE49-F238E27FC236}">
                <a16:creationId xmlns:a16="http://schemas.microsoft.com/office/drawing/2014/main" id="{BD88014E-D1C9-4C63-B197-CBE9D431F224}"/>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836613"/>
            <a:ext cx="9144000" cy="34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97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Quand les clients ont-ils passé leur première commande ?</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44" name="Picture 4">
            <a:extLst>
              <a:ext uri="{FF2B5EF4-FFF2-40B4-BE49-F238E27FC236}">
                <a16:creationId xmlns:a16="http://schemas.microsoft.com/office/drawing/2014/main" id="{F4288F7C-9C08-4E55-B111-DEE126C84D98}"/>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76" y="869703"/>
            <a:ext cx="9144000" cy="394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351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Quand les clients ont-ils passé leur première commande ?</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1266" name="Picture 2">
            <a:extLst>
              <a:ext uri="{FF2B5EF4-FFF2-40B4-BE49-F238E27FC236}">
                <a16:creationId xmlns:a16="http://schemas.microsoft.com/office/drawing/2014/main" id="{1F10B071-E33D-4438-89A9-608A20D103D2}"/>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898525"/>
            <a:ext cx="9144000" cy="334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3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078" name="Picture 6" descr="Analysis free icon">
            <a:extLst>
              <a:ext uri="{FF2B5EF4-FFF2-40B4-BE49-F238E27FC236}">
                <a16:creationId xmlns:a16="http://schemas.microsoft.com/office/drawing/2014/main" id="{7D4E8914-EDE9-4F58-ADF0-6481AF5A34AC}"/>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8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Essais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 name="Picture 6" descr="Cluster">
            <a:extLst>
              <a:ext uri="{FF2B5EF4-FFF2-40B4-BE49-F238E27FC236}">
                <a16:creationId xmlns:a16="http://schemas.microsoft.com/office/drawing/2014/main" id="{133A35E1-6EF2-4AE8-B42A-FF5482F84D2E}"/>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951160" y="1950986"/>
            <a:ext cx="1241527" cy="12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274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Segmentation des clients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124" name="Picture 4" descr="Segment free icon">
            <a:extLst>
              <a:ext uri="{FF2B5EF4-FFF2-40B4-BE49-F238E27FC236}">
                <a16:creationId xmlns:a16="http://schemas.microsoft.com/office/drawing/2014/main" id="{A95560A3-467B-4241-8DBF-556961B92224}"/>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282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050" name="Picture 2" descr="Peut être une image de 1 personne, sourire et texte qui dit ’ölist WELCOME TO OUR MARKETPLACE’">
            <a:extLst>
              <a:ext uri="{FF2B5EF4-FFF2-40B4-BE49-F238E27FC236}">
                <a16:creationId xmlns:a16="http://schemas.microsoft.com/office/drawing/2014/main" id="{84A58CC9-42BB-4993-BEFA-19B202E655BE}"/>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205327" y="1283648"/>
            <a:ext cx="6733193" cy="2956036"/>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title"/>
            <p:custDataLst>
              <p:tags r:id="rId2"/>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Présentation de l’entreprise</a:t>
            </a:r>
            <a:endParaRPr dirty="0"/>
          </a:p>
        </p:txBody>
      </p:sp>
      <p:pic>
        <p:nvPicPr>
          <p:cNvPr id="192" name="Image 191">
            <a:extLst>
              <a:ext uri="{FF2B5EF4-FFF2-40B4-BE49-F238E27FC236}">
                <a16:creationId xmlns:a16="http://schemas.microsoft.com/office/drawing/2014/main" id="{84262F6D-A32F-4635-9EF0-614CFA223A5F}"/>
              </a:ext>
            </a:extLst>
          </p:cNvPr>
          <p:cNvPicPr>
            <a:picLocks noChangeAspect="1"/>
          </p:cNvPicPr>
          <p:nvPr>
            <p:custDataLst>
              <p:tags r:id="rId3"/>
            </p:custDataLst>
          </p:nvPr>
        </p:nvPicPr>
        <p:blipFill>
          <a:blip r:embed="rId7"/>
          <a:stretch>
            <a:fillRect/>
          </a:stretch>
        </p:blipFill>
        <p:spPr>
          <a:xfrm>
            <a:off x="0" y="4816228"/>
            <a:ext cx="418680" cy="327272"/>
          </a:xfrm>
          <a:prstGeom prst="rect">
            <a:avLst/>
          </a:prstGeom>
        </p:spPr>
      </p:pic>
    </p:spTree>
    <p:extLst>
      <p:ext uri="{BB962C8B-B14F-4D97-AF65-F5344CB8AC3E}">
        <p14:creationId xmlns:p14="http://schemas.microsoft.com/office/powerpoint/2010/main" val="402048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Température des clients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6146" name="Picture 2" descr="Thermometer free icon">
            <a:extLst>
              <a:ext uri="{FF2B5EF4-FFF2-40B4-BE49-F238E27FC236}">
                <a16:creationId xmlns:a16="http://schemas.microsoft.com/office/drawing/2014/main" id="{C78E16B6-A9EB-4A3A-80C6-F68E8EBD58FA}"/>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5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Segmentation </a:t>
            </a:r>
            <a:r>
              <a:rPr lang="fr-FR" dirty="0" err="1"/>
              <a:t>géodémographique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8"/>
          <a:stretch>
            <a:fillRect/>
          </a:stretch>
        </p:blipFill>
        <p:spPr>
          <a:xfrm>
            <a:off x="0" y="4816228"/>
            <a:ext cx="418680" cy="327272"/>
          </a:xfrm>
          <a:prstGeom prst="rect">
            <a:avLst/>
          </a:prstGeom>
        </p:spPr>
      </p:pic>
      <p:pic>
        <p:nvPicPr>
          <p:cNvPr id="5" name="Picture 2" descr="Thermometer free icon">
            <a:extLst>
              <a:ext uri="{FF2B5EF4-FFF2-40B4-BE49-F238E27FC236}">
                <a16:creationId xmlns:a16="http://schemas.microsoft.com/office/drawing/2014/main" id="{30BD4C68-D3AE-49BA-8661-96E453BBD94D}"/>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840696"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409C8CD-C631-419D-8492-0784E81FFE1D}"/>
              </a:ext>
            </a:extLst>
          </p:cNvPr>
          <p:cNvSpPr txBox="1"/>
          <p:nvPr>
            <p:custDataLst>
              <p:tags r:id="rId4"/>
            </p:custDataLst>
          </p:nvPr>
        </p:nvSpPr>
        <p:spPr>
          <a:xfrm>
            <a:off x="4119792" y="1786920"/>
            <a:ext cx="904415" cy="1569660"/>
          </a:xfrm>
          <a:prstGeom prst="rect">
            <a:avLst/>
          </a:prstGeom>
          <a:noFill/>
        </p:spPr>
        <p:txBody>
          <a:bodyPr wrap="none" rtlCol="0">
            <a:spAutoFit/>
          </a:bodyPr>
          <a:lstStyle/>
          <a:p>
            <a:r>
              <a:rPr lang="fr-FR" sz="9600" dirty="0"/>
              <a:t>+</a:t>
            </a:r>
          </a:p>
        </p:txBody>
      </p:sp>
      <p:pic>
        <p:nvPicPr>
          <p:cNvPr id="7" name="Picture 2" descr="User free icon">
            <a:extLst>
              <a:ext uri="{FF2B5EF4-FFF2-40B4-BE49-F238E27FC236}">
                <a16:creationId xmlns:a16="http://schemas.microsoft.com/office/drawing/2014/main" id="{2B589EFC-49C2-4204-AEEE-5B7C9FBB084A}"/>
              </a:ext>
            </a:extLst>
          </p:cNvPr>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5864903"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 name="Image 4">
            <a:extLst>
              <a:ext uri="{FF2B5EF4-FFF2-40B4-BE49-F238E27FC236}">
                <a16:creationId xmlns:a16="http://schemas.microsoft.com/office/drawing/2014/main" id="{A5160703-D277-41E3-98A9-3D509E971178}"/>
              </a:ext>
            </a:extLst>
          </p:cNvPr>
          <p:cNvPicPr>
            <a:picLocks noChangeAspect="1"/>
          </p:cNvPicPr>
          <p:nvPr>
            <p:custDataLst>
              <p:tags r:id="rId3"/>
            </p:custDataLst>
          </p:nvPr>
        </p:nvPicPr>
        <p:blipFill>
          <a:blip r:embed="rId7"/>
          <a:stretch>
            <a:fillRect/>
          </a:stretch>
        </p:blipFill>
        <p:spPr>
          <a:xfrm>
            <a:off x="836084" y="923603"/>
            <a:ext cx="7471833" cy="3990552"/>
          </a:xfrm>
          <a:prstGeom prst="rect">
            <a:avLst/>
          </a:prstGeom>
        </p:spPr>
      </p:pic>
    </p:spTree>
    <p:extLst>
      <p:ext uri="{BB962C8B-B14F-4D97-AF65-F5344CB8AC3E}">
        <p14:creationId xmlns:p14="http://schemas.microsoft.com/office/powerpoint/2010/main" val="3274329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Segmentation RFM</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8194" name="Picture 2" descr="Segmentation RFM : Segmentation et analyse du portefeuille client">
            <a:extLst>
              <a:ext uri="{FF2B5EF4-FFF2-40B4-BE49-F238E27FC236}">
                <a16:creationId xmlns:a16="http://schemas.microsoft.com/office/drawing/2014/main" id="{15C4D7CA-7ED9-44A6-8BE6-EC225B908322}"/>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762125" y="1690688"/>
            <a:ext cx="561975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Récence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3314" name="Picture 2">
            <a:extLst>
              <a:ext uri="{FF2B5EF4-FFF2-40B4-BE49-F238E27FC236}">
                <a16:creationId xmlns:a16="http://schemas.microsoft.com/office/drawing/2014/main" id="{1CABA211-7D9E-42E3-990B-4D4443CB3F62}"/>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2863" y="1300163"/>
            <a:ext cx="90582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Fréquence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4338" name="Picture 2">
            <a:extLst>
              <a:ext uri="{FF2B5EF4-FFF2-40B4-BE49-F238E27FC236}">
                <a16:creationId xmlns:a16="http://schemas.microsoft.com/office/drawing/2014/main" id="{140F82CB-7973-484F-BEE7-4EE0E38102DE}"/>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1306513"/>
            <a:ext cx="9144000" cy="253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503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Montant</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5362" name="Picture 2">
            <a:extLst>
              <a:ext uri="{FF2B5EF4-FFF2-40B4-BE49-F238E27FC236}">
                <a16:creationId xmlns:a16="http://schemas.microsoft.com/office/drawing/2014/main" id="{B2FC67D9-B96E-4F7E-8A03-1608A475747F}"/>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1335088"/>
            <a:ext cx="9144000" cy="247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3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Résultat</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3129B4C4-BD37-4D18-839E-A09898332BC0}"/>
              </a:ext>
            </a:extLst>
          </p:cNvPr>
          <p:cNvPicPr>
            <a:picLocks noChangeAspect="1"/>
          </p:cNvPicPr>
          <p:nvPr>
            <p:custDataLst>
              <p:tags r:id="rId3"/>
            </p:custDataLst>
          </p:nvPr>
        </p:nvPicPr>
        <p:blipFill>
          <a:blip r:embed="rId7"/>
          <a:stretch>
            <a:fillRect/>
          </a:stretch>
        </p:blipFill>
        <p:spPr>
          <a:xfrm>
            <a:off x="0" y="1311775"/>
            <a:ext cx="9144000" cy="2519950"/>
          </a:xfrm>
          <a:prstGeom prst="rect">
            <a:avLst/>
          </a:prstGeom>
        </p:spPr>
      </p:pic>
    </p:spTree>
    <p:extLst>
      <p:ext uri="{BB962C8B-B14F-4D97-AF65-F5344CB8AC3E}">
        <p14:creationId xmlns:p14="http://schemas.microsoft.com/office/powerpoint/2010/main" val="408788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Visualisation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DB38F84A-5064-4E91-A180-7477D1B8482F}"/>
              </a:ext>
            </a:extLst>
          </p:cNvPr>
          <p:cNvPicPr>
            <a:picLocks noChangeAspect="1"/>
          </p:cNvPicPr>
          <p:nvPr>
            <p:custDataLst>
              <p:tags r:id="rId3"/>
            </p:custDataLst>
          </p:nvPr>
        </p:nvPicPr>
        <p:blipFill rotWithShape="1">
          <a:blip r:embed="rId7"/>
          <a:srcRect l="28179" t="32765" r="28834" b="24713"/>
          <a:stretch/>
        </p:blipFill>
        <p:spPr>
          <a:xfrm>
            <a:off x="3111500" y="1574801"/>
            <a:ext cx="3104228" cy="2302934"/>
          </a:xfrm>
          <a:prstGeom prst="rect">
            <a:avLst/>
          </a:prstGeom>
        </p:spPr>
      </p:pic>
    </p:spTree>
    <p:extLst>
      <p:ext uri="{BB962C8B-B14F-4D97-AF65-F5344CB8AC3E}">
        <p14:creationId xmlns:p14="http://schemas.microsoft.com/office/powerpoint/2010/main" val="348020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Apprentissage non supervisé</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44" name="Picture 4" descr="Artificial intelligence free icon">
            <a:extLst>
              <a:ext uri="{FF2B5EF4-FFF2-40B4-BE49-F238E27FC236}">
                <a16:creationId xmlns:a16="http://schemas.microsoft.com/office/drawing/2014/main" id="{06A567AA-73B2-4335-82E4-C56B9B9C9E8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33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Services</a:t>
            </a:r>
            <a:endParaRPr dirty="0"/>
          </a:p>
        </p:txBody>
      </p:sp>
      <p:pic>
        <p:nvPicPr>
          <p:cNvPr id="192" name="Image 191">
            <a:extLst>
              <a:ext uri="{FF2B5EF4-FFF2-40B4-BE49-F238E27FC236}">
                <a16:creationId xmlns:a16="http://schemas.microsoft.com/office/drawing/2014/main" id="{84262F6D-A32F-4635-9EF0-614CFA223A5F}"/>
              </a:ext>
            </a:extLst>
          </p:cNvPr>
          <p:cNvPicPr>
            <a:picLocks noChangeAspect="1"/>
          </p:cNvPicPr>
          <p:nvPr>
            <p:custDataLst>
              <p:tags r:id="rId2"/>
            </p:custDataLst>
          </p:nvPr>
        </p:nvPicPr>
        <p:blipFill>
          <a:blip r:embed="rId11"/>
          <a:stretch>
            <a:fillRect/>
          </a:stretch>
        </p:blipFill>
        <p:spPr>
          <a:xfrm>
            <a:off x="0" y="4816228"/>
            <a:ext cx="418680" cy="327272"/>
          </a:xfrm>
          <a:prstGeom prst="rect">
            <a:avLst/>
          </a:prstGeom>
        </p:spPr>
      </p:pic>
      <p:pic>
        <p:nvPicPr>
          <p:cNvPr id="5" name="Picture 4" descr="Marketplace">
            <a:extLst>
              <a:ext uri="{FF2B5EF4-FFF2-40B4-BE49-F238E27FC236}">
                <a16:creationId xmlns:a16="http://schemas.microsoft.com/office/drawing/2014/main" id="{5AD2721D-A14D-4D92-A6A8-271617909A79}"/>
              </a:ext>
            </a:extLst>
          </p:cNvPr>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4059767" y="2059517"/>
            <a:ext cx="1024467" cy="10244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state agent free icon">
            <a:extLst>
              <a:ext uri="{FF2B5EF4-FFF2-40B4-BE49-F238E27FC236}">
                <a16:creationId xmlns:a16="http://schemas.microsoft.com/office/drawing/2014/main" id="{56669E88-A676-495C-89DD-2537C7D17001}"/>
              </a:ext>
            </a:extLst>
          </p:cNvP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581378" y="2059517"/>
            <a:ext cx="1024467" cy="102446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B0501F38-718B-4333-95F2-EA2727AAA134}"/>
              </a:ext>
            </a:extLst>
          </p:cNvPr>
          <p:cNvCxnSpPr/>
          <p:nvPr>
            <p:custDataLst>
              <p:tags r:id="rId5"/>
            </p:custDataLst>
          </p:nvPr>
        </p:nvCxnSpPr>
        <p:spPr>
          <a:xfrm>
            <a:off x="2187223" y="2571750"/>
            <a:ext cx="12911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6E7A0242-4111-4FE2-A798-FC339C3A5EAE}"/>
              </a:ext>
            </a:extLst>
          </p:cNvPr>
          <p:cNvCxnSpPr/>
          <p:nvPr>
            <p:custDataLst>
              <p:tags r:id="rId6"/>
            </p:custDataLst>
          </p:nvPr>
        </p:nvCxnSpPr>
        <p:spPr>
          <a:xfrm>
            <a:off x="5665612" y="2571750"/>
            <a:ext cx="12911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Picture 8" descr="Customer free icon">
            <a:extLst>
              <a:ext uri="{FF2B5EF4-FFF2-40B4-BE49-F238E27FC236}">
                <a16:creationId xmlns:a16="http://schemas.microsoft.com/office/drawing/2014/main" id="{EB64FC09-7596-4B6C-9BB9-24348FA137DB}"/>
              </a:ext>
            </a:extLst>
          </p:cNvPr>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7538157" y="2059517"/>
            <a:ext cx="1024467" cy="10244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appy free icon">
            <a:extLst>
              <a:ext uri="{FF2B5EF4-FFF2-40B4-BE49-F238E27FC236}">
                <a16:creationId xmlns:a16="http://schemas.microsoft.com/office/drawing/2014/main" id="{670DE902-FDC1-4A7C-8D69-BC4749429FE6}"/>
              </a:ext>
            </a:extLst>
          </p:cNvPr>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7794274" y="1460501"/>
            <a:ext cx="512233" cy="51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6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Apprentissage non supervisé</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5E565F79-068F-45D0-8B68-EFEAF67713F4}"/>
              </a:ext>
            </a:extLst>
          </p:cNvPr>
          <p:cNvPicPr>
            <a:picLocks noChangeAspect="1"/>
          </p:cNvPicPr>
          <p:nvPr>
            <p:custDataLst>
              <p:tags r:id="rId3"/>
            </p:custDataLst>
          </p:nvPr>
        </p:nvPicPr>
        <p:blipFill>
          <a:blip r:embed="rId7"/>
          <a:stretch>
            <a:fillRect/>
          </a:stretch>
        </p:blipFill>
        <p:spPr>
          <a:xfrm>
            <a:off x="1341776" y="1074180"/>
            <a:ext cx="6460296" cy="3561446"/>
          </a:xfrm>
          <a:prstGeom prst="rect">
            <a:avLst/>
          </a:prstGeom>
        </p:spPr>
      </p:pic>
    </p:spTree>
    <p:extLst>
      <p:ext uri="{BB962C8B-B14F-4D97-AF65-F5344CB8AC3E}">
        <p14:creationId xmlns:p14="http://schemas.microsoft.com/office/powerpoint/2010/main" val="1806929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DBSCAN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6" name="Picture 2" descr="Density-Based Spatial Clustering of Applications with Noise (DBSCAN)">
            <a:extLst>
              <a:ext uri="{FF2B5EF4-FFF2-40B4-BE49-F238E27FC236}">
                <a16:creationId xmlns:a16="http://schemas.microsoft.com/office/drawing/2014/main" id="{8EA3C04B-CEF3-4619-9F65-DC602B30CE5C}"/>
              </a:ext>
            </a:extLst>
          </p:cNvPr>
          <p:cNvPicPr>
            <a:picLocks noChangeAspect="1" noChangeArrowheads="1" noCrop="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709864" y="1253715"/>
            <a:ext cx="3263370" cy="318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4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Par défaut</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2050" name="Picture 2">
            <a:extLst>
              <a:ext uri="{FF2B5EF4-FFF2-40B4-BE49-F238E27FC236}">
                <a16:creationId xmlns:a16="http://schemas.microsoft.com/office/drawing/2014/main" id="{27CA20F9-585C-470A-8839-D57BFFF4C52A}"/>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580746" y="1687513"/>
            <a:ext cx="40671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1EBB2A8-859C-4698-9381-A3BD77CFC8DA}"/>
              </a:ext>
            </a:extLst>
          </p:cNvPr>
          <p:cNvPicPr>
            <a:picLocks noChangeAspect="1"/>
          </p:cNvPicPr>
          <p:nvPr>
            <p:custDataLst>
              <p:tags r:id="rId4"/>
            </p:custDataLst>
          </p:nvPr>
        </p:nvPicPr>
        <p:blipFill>
          <a:blip r:embed="rId9"/>
          <a:stretch>
            <a:fillRect/>
          </a:stretch>
        </p:blipFill>
        <p:spPr>
          <a:xfrm>
            <a:off x="2580746" y="981653"/>
            <a:ext cx="4067175" cy="640791"/>
          </a:xfrm>
          <a:prstGeom prst="rect">
            <a:avLst/>
          </a:prstGeom>
        </p:spPr>
      </p:pic>
    </p:spTree>
    <p:extLst>
      <p:ext uri="{BB962C8B-B14F-4D97-AF65-F5344CB8AC3E}">
        <p14:creationId xmlns:p14="http://schemas.microsoft.com/office/powerpoint/2010/main" val="2970879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Déterminer Epsilon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D1BCB1BA-8542-43FE-883F-F3BD8EC3A438}"/>
              </a:ext>
            </a:extLst>
          </p:cNvPr>
          <p:cNvPicPr>
            <a:picLocks noChangeAspect="1"/>
          </p:cNvPicPr>
          <p:nvPr>
            <p:custDataLst>
              <p:tags r:id="rId3"/>
            </p:custDataLst>
          </p:nvPr>
        </p:nvPicPr>
        <p:blipFill>
          <a:blip r:embed="rId7"/>
          <a:stretch>
            <a:fillRect/>
          </a:stretch>
        </p:blipFill>
        <p:spPr>
          <a:xfrm>
            <a:off x="1666725" y="1304860"/>
            <a:ext cx="5810549" cy="2533780"/>
          </a:xfrm>
          <a:prstGeom prst="rect">
            <a:avLst/>
          </a:prstGeom>
        </p:spPr>
      </p:pic>
    </p:spTree>
    <p:extLst>
      <p:ext uri="{BB962C8B-B14F-4D97-AF65-F5344CB8AC3E}">
        <p14:creationId xmlns:p14="http://schemas.microsoft.com/office/powerpoint/2010/main" val="34974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Recherche des meilleurs paramètres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9"/>
          <a:stretch>
            <a:fillRect/>
          </a:stretch>
        </p:blipFill>
        <p:spPr>
          <a:xfrm>
            <a:off x="0" y="4816228"/>
            <a:ext cx="418680" cy="327272"/>
          </a:xfrm>
          <a:prstGeom prst="rect">
            <a:avLst/>
          </a:prstGeom>
        </p:spPr>
      </p:pic>
      <p:pic>
        <p:nvPicPr>
          <p:cNvPr id="3076" name="Picture 4">
            <a:extLst>
              <a:ext uri="{FF2B5EF4-FFF2-40B4-BE49-F238E27FC236}">
                <a16:creationId xmlns:a16="http://schemas.microsoft.com/office/drawing/2014/main" id="{D9219337-D604-4120-A62E-41D9F0086986}"/>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614613" y="1262063"/>
            <a:ext cx="39147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728C00D3-0923-4B66-B507-799A3DFBE31F}"/>
              </a:ext>
            </a:extLst>
          </p:cNvPr>
          <p:cNvSpPr/>
          <p:nvPr>
            <p:custDataLst>
              <p:tags r:id="rId4"/>
            </p:custDataLst>
          </p:nvPr>
        </p:nvSpPr>
        <p:spPr>
          <a:xfrm>
            <a:off x="5160433" y="2821515"/>
            <a:ext cx="381001" cy="38100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dirty="0"/>
          </a:p>
        </p:txBody>
      </p:sp>
      <p:cxnSp>
        <p:nvCxnSpPr>
          <p:cNvPr id="4" name="Connecteur droit 3">
            <a:extLst>
              <a:ext uri="{FF2B5EF4-FFF2-40B4-BE49-F238E27FC236}">
                <a16:creationId xmlns:a16="http://schemas.microsoft.com/office/drawing/2014/main" id="{63E2A396-7439-4701-B8B9-EA046E098FC9}"/>
              </a:ext>
            </a:extLst>
          </p:cNvPr>
          <p:cNvCxnSpPr>
            <a:cxnSpLocks/>
          </p:cNvCxnSpPr>
          <p:nvPr>
            <p:custDataLst>
              <p:tags r:id="rId5"/>
            </p:custDataLst>
          </p:nvPr>
        </p:nvCxnSpPr>
        <p:spPr>
          <a:xfrm flipH="1">
            <a:off x="2878667" y="3009900"/>
            <a:ext cx="248496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 coins arrondis 5">
            <a:extLst>
              <a:ext uri="{FF2B5EF4-FFF2-40B4-BE49-F238E27FC236}">
                <a16:creationId xmlns:a16="http://schemas.microsoft.com/office/drawing/2014/main" id="{E6C4BD6F-372D-4DE0-A3AA-DB928CF9F9A4}"/>
              </a:ext>
            </a:extLst>
          </p:cNvPr>
          <p:cNvSpPr/>
          <p:nvPr>
            <p:custDataLst>
              <p:tags r:id="rId6"/>
            </p:custDataLst>
          </p:nvPr>
        </p:nvSpPr>
        <p:spPr>
          <a:xfrm>
            <a:off x="2700867" y="2908300"/>
            <a:ext cx="118533" cy="19049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166326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Visualisation après tuning</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6" name="Image 5">
            <a:extLst>
              <a:ext uri="{FF2B5EF4-FFF2-40B4-BE49-F238E27FC236}">
                <a16:creationId xmlns:a16="http://schemas.microsoft.com/office/drawing/2014/main" id="{CCDA29EE-292F-499A-A868-C9265CCDFBE8}"/>
              </a:ext>
            </a:extLst>
          </p:cNvPr>
          <p:cNvPicPr>
            <a:picLocks noChangeAspect="1"/>
          </p:cNvPicPr>
          <p:nvPr>
            <p:custDataLst>
              <p:tags r:id="rId3"/>
            </p:custDataLst>
          </p:nvPr>
        </p:nvPicPr>
        <p:blipFill>
          <a:blip r:embed="rId8"/>
          <a:stretch>
            <a:fillRect/>
          </a:stretch>
        </p:blipFill>
        <p:spPr>
          <a:xfrm>
            <a:off x="828467" y="1172232"/>
            <a:ext cx="6173467" cy="579215"/>
          </a:xfrm>
          <a:prstGeom prst="rect">
            <a:avLst/>
          </a:prstGeom>
        </p:spPr>
      </p:pic>
      <p:pic>
        <p:nvPicPr>
          <p:cNvPr id="4098" name="Picture 2">
            <a:extLst>
              <a:ext uri="{FF2B5EF4-FFF2-40B4-BE49-F238E27FC236}">
                <a16:creationId xmlns:a16="http://schemas.microsoft.com/office/drawing/2014/main" id="{56896492-A95C-4B2F-A943-217FC2D9C7E4}"/>
              </a:ext>
            </a:extLst>
          </p:cNvPr>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2640013" y="1556279"/>
            <a:ext cx="406717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9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Avant/Après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4"/>
          <a:stretch>
            <a:fillRect/>
          </a:stretch>
        </p:blipFill>
        <p:spPr>
          <a:xfrm>
            <a:off x="0" y="4816228"/>
            <a:ext cx="418680" cy="327272"/>
          </a:xfrm>
          <a:prstGeom prst="rect">
            <a:avLst/>
          </a:prstGeom>
        </p:spPr>
      </p:pic>
      <p:pic>
        <p:nvPicPr>
          <p:cNvPr id="4098" name="Picture 2">
            <a:extLst>
              <a:ext uri="{FF2B5EF4-FFF2-40B4-BE49-F238E27FC236}">
                <a16:creationId xmlns:a16="http://schemas.microsoft.com/office/drawing/2014/main" id="{56896492-A95C-4B2F-A943-217FC2D9C7E4}"/>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4740275" y="1128713"/>
            <a:ext cx="40671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F4124E2-CB57-40E5-893C-E58B1C52E43A}"/>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336550" y="1128712"/>
            <a:ext cx="4067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2A9D6F3-5C50-44A6-A1B1-E5A69FEBBEC0}"/>
              </a:ext>
            </a:extLst>
          </p:cNvPr>
          <p:cNvSpPr/>
          <p:nvPr>
            <p:custDataLst>
              <p:tags r:id="rId5"/>
            </p:custDataLst>
          </p:nvPr>
        </p:nvSpPr>
        <p:spPr>
          <a:xfrm>
            <a:off x="5181600" y="1909233"/>
            <a:ext cx="503767" cy="1130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4" name="Rectangle 3">
            <a:extLst>
              <a:ext uri="{FF2B5EF4-FFF2-40B4-BE49-F238E27FC236}">
                <a16:creationId xmlns:a16="http://schemas.microsoft.com/office/drawing/2014/main" id="{64D96F73-02D6-47F9-8A7E-2BEA35DFE0A7}"/>
              </a:ext>
            </a:extLst>
          </p:cNvPr>
          <p:cNvSpPr/>
          <p:nvPr>
            <p:custDataLst>
              <p:tags r:id="rId6"/>
            </p:custDataLst>
          </p:nvPr>
        </p:nvSpPr>
        <p:spPr>
          <a:xfrm>
            <a:off x="5685367" y="2230967"/>
            <a:ext cx="441325" cy="9144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5" name="Rectangle 4">
            <a:extLst>
              <a:ext uri="{FF2B5EF4-FFF2-40B4-BE49-F238E27FC236}">
                <a16:creationId xmlns:a16="http://schemas.microsoft.com/office/drawing/2014/main" id="{BE449D06-A2DF-4E4B-A27D-9B67DB981E43}"/>
              </a:ext>
            </a:extLst>
          </p:cNvPr>
          <p:cNvSpPr/>
          <p:nvPr>
            <p:custDataLst>
              <p:tags r:id="rId7"/>
            </p:custDataLst>
          </p:nvPr>
        </p:nvSpPr>
        <p:spPr>
          <a:xfrm>
            <a:off x="6126692" y="2713567"/>
            <a:ext cx="441325" cy="4318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9" name="Rectangle 8">
            <a:extLst>
              <a:ext uri="{FF2B5EF4-FFF2-40B4-BE49-F238E27FC236}">
                <a16:creationId xmlns:a16="http://schemas.microsoft.com/office/drawing/2014/main" id="{22FACE46-17B4-4361-A9B1-CECB75026897}"/>
              </a:ext>
            </a:extLst>
          </p:cNvPr>
          <p:cNvSpPr/>
          <p:nvPr>
            <p:custDataLst>
              <p:tags r:id="rId8"/>
            </p:custDataLst>
          </p:nvPr>
        </p:nvSpPr>
        <p:spPr>
          <a:xfrm>
            <a:off x="863600" y="2125133"/>
            <a:ext cx="418674" cy="9144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1" name="Rectangle 10">
            <a:extLst>
              <a:ext uri="{FF2B5EF4-FFF2-40B4-BE49-F238E27FC236}">
                <a16:creationId xmlns:a16="http://schemas.microsoft.com/office/drawing/2014/main" id="{A7FB4E73-B387-47F9-8804-E15DE1E3BF13}"/>
              </a:ext>
            </a:extLst>
          </p:cNvPr>
          <p:cNvSpPr/>
          <p:nvPr>
            <p:custDataLst>
              <p:tags r:id="rId9"/>
            </p:custDataLst>
          </p:nvPr>
        </p:nvSpPr>
        <p:spPr>
          <a:xfrm>
            <a:off x="1282274" y="2328333"/>
            <a:ext cx="335918" cy="81703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3" name="Rectangle 12">
            <a:extLst>
              <a:ext uri="{FF2B5EF4-FFF2-40B4-BE49-F238E27FC236}">
                <a16:creationId xmlns:a16="http://schemas.microsoft.com/office/drawing/2014/main" id="{0371E26F-9C0B-4993-BFFC-45C1E427EE91}"/>
              </a:ext>
            </a:extLst>
          </p:cNvPr>
          <p:cNvSpPr/>
          <p:nvPr>
            <p:custDataLst>
              <p:tags r:id="rId10"/>
            </p:custDataLst>
          </p:nvPr>
        </p:nvSpPr>
        <p:spPr>
          <a:xfrm>
            <a:off x="863600" y="1985433"/>
            <a:ext cx="215900" cy="1397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5" name="Rectangle 14">
            <a:extLst>
              <a:ext uri="{FF2B5EF4-FFF2-40B4-BE49-F238E27FC236}">
                <a16:creationId xmlns:a16="http://schemas.microsoft.com/office/drawing/2014/main" id="{E4A8859D-6125-457B-A6AE-6C2E18218AE5}"/>
              </a:ext>
            </a:extLst>
          </p:cNvPr>
          <p:cNvSpPr/>
          <p:nvPr>
            <p:custDataLst>
              <p:tags r:id="rId11"/>
            </p:custDataLst>
          </p:nvPr>
        </p:nvSpPr>
        <p:spPr>
          <a:xfrm>
            <a:off x="1519767" y="1985433"/>
            <a:ext cx="245533" cy="19896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132052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Agglomerative</a:t>
            </a:r>
            <a:r>
              <a:rPr lang="fr-FR" dirty="0"/>
              <a:t> Clustering</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122" name="Picture 2" descr="Clustering with Scikit with GIFs - dashee87.github.io">
            <a:extLst>
              <a:ext uri="{FF2B5EF4-FFF2-40B4-BE49-F238E27FC236}">
                <a16:creationId xmlns:a16="http://schemas.microsoft.com/office/drawing/2014/main" id="{9389B1B2-BCBC-403C-B29A-9798F6E9C359}"/>
              </a:ext>
            </a:extLst>
          </p:cNvPr>
          <p:cNvPicPr>
            <a:picLocks noChangeAspect="1" noChangeArrowheads="1" noCrop="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143000" y="1028700"/>
            <a:ext cx="68580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9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Dendrogramme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4"/>
          <a:stretch>
            <a:fillRect/>
          </a:stretch>
        </p:blipFill>
        <p:spPr>
          <a:xfrm>
            <a:off x="0" y="4816228"/>
            <a:ext cx="418680" cy="327272"/>
          </a:xfrm>
          <a:prstGeom prst="rect">
            <a:avLst/>
          </a:prstGeom>
        </p:spPr>
      </p:pic>
      <p:pic>
        <p:nvPicPr>
          <p:cNvPr id="6146" name="Picture 2">
            <a:extLst>
              <a:ext uri="{FF2B5EF4-FFF2-40B4-BE49-F238E27FC236}">
                <a16:creationId xmlns:a16="http://schemas.microsoft.com/office/drawing/2014/main" id="{72D736CC-4EE4-4E28-B94B-315747BE08B3}"/>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2586038" y="1042988"/>
            <a:ext cx="3971925" cy="30575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F3B36FA7-3CB1-4627-BD89-C679FE47C023}"/>
              </a:ext>
            </a:extLst>
          </p:cNvPr>
          <p:cNvCxnSpPr>
            <a:cxnSpLocks/>
          </p:cNvCxnSpPr>
          <p:nvPr>
            <p:custDataLst>
              <p:tags r:id="rId4"/>
            </p:custDataLst>
          </p:nvPr>
        </p:nvCxnSpPr>
        <p:spPr>
          <a:xfrm flipH="1">
            <a:off x="2899833" y="2243667"/>
            <a:ext cx="352636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Connecteur droit 6">
            <a:extLst>
              <a:ext uri="{FF2B5EF4-FFF2-40B4-BE49-F238E27FC236}">
                <a16:creationId xmlns:a16="http://schemas.microsoft.com/office/drawing/2014/main" id="{94E6E6D0-2A99-4218-9A1F-32BCA6D5907B}"/>
              </a:ext>
            </a:extLst>
          </p:cNvPr>
          <p:cNvCxnSpPr>
            <a:cxnSpLocks/>
          </p:cNvCxnSpPr>
          <p:nvPr>
            <p:custDataLst>
              <p:tags r:id="rId5"/>
            </p:custDataLst>
          </p:nvPr>
        </p:nvCxnSpPr>
        <p:spPr>
          <a:xfrm flipH="1">
            <a:off x="2899833" y="1926167"/>
            <a:ext cx="352636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8" name="Connecteur droit 7">
            <a:extLst>
              <a:ext uri="{FF2B5EF4-FFF2-40B4-BE49-F238E27FC236}">
                <a16:creationId xmlns:a16="http://schemas.microsoft.com/office/drawing/2014/main" id="{73365586-0FB4-4566-9C4D-94A02B7F8BFA}"/>
              </a:ext>
            </a:extLst>
          </p:cNvPr>
          <p:cNvCxnSpPr>
            <a:cxnSpLocks/>
          </p:cNvCxnSpPr>
          <p:nvPr>
            <p:custDataLst>
              <p:tags r:id="rId6"/>
            </p:custDataLst>
          </p:nvPr>
        </p:nvCxnSpPr>
        <p:spPr>
          <a:xfrm flipH="1">
            <a:off x="2899833" y="2571750"/>
            <a:ext cx="352636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Connecteur droit 8">
            <a:extLst>
              <a:ext uri="{FF2B5EF4-FFF2-40B4-BE49-F238E27FC236}">
                <a16:creationId xmlns:a16="http://schemas.microsoft.com/office/drawing/2014/main" id="{F9E1946F-1254-40C0-988D-A531CB5AAA4E}"/>
              </a:ext>
            </a:extLst>
          </p:cNvPr>
          <p:cNvCxnSpPr>
            <a:cxnSpLocks/>
          </p:cNvCxnSpPr>
          <p:nvPr>
            <p:custDataLst>
              <p:tags r:id="rId7"/>
            </p:custDataLst>
          </p:nvPr>
        </p:nvCxnSpPr>
        <p:spPr>
          <a:xfrm flipH="1">
            <a:off x="2899833" y="2760133"/>
            <a:ext cx="3526367" cy="0"/>
          </a:xfrm>
          <a:prstGeom prst="line">
            <a:avLst/>
          </a:prstGeom>
        </p:spPr>
        <p:style>
          <a:lnRef idx="2">
            <a:schemeClr val="accent6"/>
          </a:lnRef>
          <a:fillRef idx="0">
            <a:schemeClr val="accent6"/>
          </a:fillRef>
          <a:effectRef idx="1">
            <a:schemeClr val="accent6"/>
          </a:effectRef>
          <a:fontRef idx="minor">
            <a:schemeClr val="tx1"/>
          </a:fontRef>
        </p:style>
      </p:cxnSp>
      <p:sp>
        <p:nvSpPr>
          <p:cNvPr id="12" name="ZoneTexte 11">
            <a:extLst>
              <a:ext uri="{FF2B5EF4-FFF2-40B4-BE49-F238E27FC236}">
                <a16:creationId xmlns:a16="http://schemas.microsoft.com/office/drawing/2014/main" id="{621BA731-A5D9-4930-B41C-F5F7338595E6}"/>
              </a:ext>
            </a:extLst>
          </p:cNvPr>
          <p:cNvSpPr txBox="1"/>
          <p:nvPr>
            <p:custDataLst>
              <p:tags r:id="rId8"/>
            </p:custDataLst>
          </p:nvPr>
        </p:nvSpPr>
        <p:spPr>
          <a:xfrm>
            <a:off x="6537258" y="1772278"/>
            <a:ext cx="950901" cy="307777"/>
          </a:xfrm>
          <a:prstGeom prst="rect">
            <a:avLst/>
          </a:prstGeom>
          <a:noFill/>
        </p:spPr>
        <p:txBody>
          <a:bodyPr wrap="none" rtlCol="0">
            <a:spAutoFit/>
          </a:bodyPr>
          <a:lstStyle/>
          <a:p>
            <a:r>
              <a:rPr lang="fr-FR" dirty="0"/>
              <a:t>3 clusters</a:t>
            </a:r>
          </a:p>
        </p:txBody>
      </p:sp>
      <p:sp>
        <p:nvSpPr>
          <p:cNvPr id="16" name="ZoneTexte 15">
            <a:extLst>
              <a:ext uri="{FF2B5EF4-FFF2-40B4-BE49-F238E27FC236}">
                <a16:creationId xmlns:a16="http://schemas.microsoft.com/office/drawing/2014/main" id="{03B601FD-F43D-46DB-98CE-39B885A08C1A}"/>
              </a:ext>
            </a:extLst>
          </p:cNvPr>
          <p:cNvSpPr txBox="1"/>
          <p:nvPr>
            <p:custDataLst>
              <p:tags r:id="rId9"/>
            </p:custDataLst>
          </p:nvPr>
        </p:nvSpPr>
        <p:spPr>
          <a:xfrm>
            <a:off x="6537257" y="2081968"/>
            <a:ext cx="950901" cy="307777"/>
          </a:xfrm>
          <a:prstGeom prst="rect">
            <a:avLst/>
          </a:prstGeom>
          <a:noFill/>
        </p:spPr>
        <p:txBody>
          <a:bodyPr wrap="none" rtlCol="0">
            <a:spAutoFit/>
          </a:bodyPr>
          <a:lstStyle/>
          <a:p>
            <a:r>
              <a:rPr lang="fr-FR" dirty="0"/>
              <a:t>4 clusters</a:t>
            </a:r>
          </a:p>
        </p:txBody>
      </p:sp>
      <p:sp>
        <p:nvSpPr>
          <p:cNvPr id="17" name="ZoneTexte 16">
            <a:extLst>
              <a:ext uri="{FF2B5EF4-FFF2-40B4-BE49-F238E27FC236}">
                <a16:creationId xmlns:a16="http://schemas.microsoft.com/office/drawing/2014/main" id="{146D1EA1-5593-44FA-A9A0-4BC965618524}"/>
              </a:ext>
            </a:extLst>
          </p:cNvPr>
          <p:cNvSpPr txBox="1"/>
          <p:nvPr>
            <p:custDataLst>
              <p:tags r:id="rId10"/>
            </p:custDataLst>
          </p:nvPr>
        </p:nvSpPr>
        <p:spPr>
          <a:xfrm>
            <a:off x="6537256" y="2417861"/>
            <a:ext cx="950901" cy="307777"/>
          </a:xfrm>
          <a:prstGeom prst="rect">
            <a:avLst/>
          </a:prstGeom>
          <a:noFill/>
        </p:spPr>
        <p:txBody>
          <a:bodyPr wrap="none" rtlCol="0">
            <a:spAutoFit/>
          </a:bodyPr>
          <a:lstStyle/>
          <a:p>
            <a:r>
              <a:rPr lang="fr-FR" dirty="0"/>
              <a:t>5 clusters</a:t>
            </a:r>
          </a:p>
        </p:txBody>
      </p:sp>
      <p:sp>
        <p:nvSpPr>
          <p:cNvPr id="18" name="ZoneTexte 17">
            <a:extLst>
              <a:ext uri="{FF2B5EF4-FFF2-40B4-BE49-F238E27FC236}">
                <a16:creationId xmlns:a16="http://schemas.microsoft.com/office/drawing/2014/main" id="{AAB3FF0F-8B20-4214-B15B-0F8185CBCF4D}"/>
              </a:ext>
            </a:extLst>
          </p:cNvPr>
          <p:cNvSpPr txBox="1"/>
          <p:nvPr>
            <p:custDataLst>
              <p:tags r:id="rId11"/>
            </p:custDataLst>
          </p:nvPr>
        </p:nvSpPr>
        <p:spPr>
          <a:xfrm>
            <a:off x="6537255" y="2606244"/>
            <a:ext cx="950901" cy="307777"/>
          </a:xfrm>
          <a:prstGeom prst="rect">
            <a:avLst/>
          </a:prstGeom>
          <a:noFill/>
        </p:spPr>
        <p:txBody>
          <a:bodyPr wrap="none" rtlCol="0">
            <a:spAutoFit/>
          </a:bodyPr>
          <a:lstStyle/>
          <a:p>
            <a:r>
              <a:rPr lang="fr-FR" dirty="0"/>
              <a:t>6 clusters</a:t>
            </a:r>
          </a:p>
        </p:txBody>
      </p:sp>
    </p:spTree>
    <p:extLst>
      <p:ext uri="{BB962C8B-B14F-4D97-AF65-F5344CB8AC3E}">
        <p14:creationId xmlns:p14="http://schemas.microsoft.com/office/powerpoint/2010/main" val="368766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4 clusters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7170" name="Picture 2">
            <a:extLst>
              <a:ext uri="{FF2B5EF4-FFF2-40B4-BE49-F238E27FC236}">
                <a16:creationId xmlns:a16="http://schemas.microsoft.com/office/drawing/2014/main" id="{30F03249-4354-4719-AD4E-BCE11DF0334F}"/>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466975" y="1128713"/>
            <a:ext cx="421005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90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Avantages</a:t>
            </a:r>
            <a:endParaRPr dirty="0"/>
          </a:p>
        </p:txBody>
      </p:sp>
      <p:pic>
        <p:nvPicPr>
          <p:cNvPr id="7" name="Picture 6" descr="Estate agent free icon">
            <a:extLst>
              <a:ext uri="{FF2B5EF4-FFF2-40B4-BE49-F238E27FC236}">
                <a16:creationId xmlns:a16="http://schemas.microsoft.com/office/drawing/2014/main" id="{0B2FCAD9-95F3-490E-9FDE-249D403731E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3615265" y="1615017"/>
            <a:ext cx="1913467" cy="191346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3"/>
            </p:custDataLst>
          </p:nvPr>
        </p:nvPicPr>
        <p:blipFill>
          <a:blip r:embed="rId11"/>
          <a:stretch>
            <a:fillRect/>
          </a:stretch>
        </p:blipFill>
        <p:spPr>
          <a:xfrm>
            <a:off x="0" y="4816228"/>
            <a:ext cx="418680" cy="327272"/>
          </a:xfrm>
          <a:prstGeom prst="rect">
            <a:avLst/>
          </a:prstGeom>
        </p:spPr>
      </p:pic>
      <p:pic>
        <p:nvPicPr>
          <p:cNvPr id="3080" name="Picture 8" descr="Visibility free icon">
            <a:extLst>
              <a:ext uri="{FF2B5EF4-FFF2-40B4-BE49-F238E27FC236}">
                <a16:creationId xmlns:a16="http://schemas.microsoft.com/office/drawing/2014/main" id="{C064F920-5965-41F9-ABB4-A1D1ED26586E}"/>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57785" y="2051050"/>
            <a:ext cx="10414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redibility free icon">
            <a:extLst>
              <a:ext uri="{FF2B5EF4-FFF2-40B4-BE49-F238E27FC236}">
                <a16:creationId xmlns:a16="http://schemas.microsoft.com/office/drawing/2014/main" id="{53C06C2B-DFD1-45B8-8ADA-EF6BBD2A6C80}"/>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7744813" y="2051050"/>
            <a:ext cx="1041400" cy="1041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2A44FC20-9654-4A44-A4C9-1AA69A0C4825}"/>
              </a:ext>
            </a:extLst>
          </p:cNvPr>
          <p:cNvCxnSpPr>
            <a:cxnSpLocks/>
          </p:cNvCxnSpPr>
          <p:nvPr>
            <p:custDataLst>
              <p:tags r:id="rId6"/>
            </p:custDataLst>
          </p:nvPr>
        </p:nvCxnSpPr>
        <p:spPr>
          <a:xfrm flipH="1" flipV="1">
            <a:off x="1756970" y="2571750"/>
            <a:ext cx="150051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Connecteur droit avec flèche 4">
            <a:extLst>
              <a:ext uri="{FF2B5EF4-FFF2-40B4-BE49-F238E27FC236}">
                <a16:creationId xmlns:a16="http://schemas.microsoft.com/office/drawing/2014/main" id="{CFF611FE-81F7-4432-ADF4-FA18FFEA63D7}"/>
              </a:ext>
            </a:extLst>
          </p:cNvPr>
          <p:cNvCxnSpPr>
            <a:cxnSpLocks/>
          </p:cNvCxnSpPr>
          <p:nvPr>
            <p:custDataLst>
              <p:tags r:id="rId7"/>
            </p:custDataLst>
          </p:nvPr>
        </p:nvCxnSpPr>
        <p:spPr>
          <a:xfrm flipV="1">
            <a:off x="5886517" y="2571750"/>
            <a:ext cx="150051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800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080"/>
                                        </p:tgtEl>
                                        <p:attrNameLst>
                                          <p:attrName>style.visibility</p:attrName>
                                        </p:attrNameLst>
                                      </p:cBhvr>
                                      <p:to>
                                        <p:strVal val="visible"/>
                                      </p:to>
                                    </p:set>
                                    <p:animEffect transition="in" filter="wipe(right)">
                                      <p:cBhvr>
                                        <p:cTn id="11" dur="500"/>
                                        <p:tgtEl>
                                          <p:spTgt spid="30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82"/>
                                        </p:tgtEl>
                                        <p:attrNameLst>
                                          <p:attrName>style.visibility</p:attrName>
                                        </p:attrNameLst>
                                      </p:cBhvr>
                                      <p:to>
                                        <p:strVal val="visible"/>
                                      </p:to>
                                    </p:set>
                                    <p:animEffect transition="in" filter="wipe(left)">
                                      <p:cBhvr>
                                        <p:cTn id="20"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Manuel vs AC</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7170" name="Picture 2">
            <a:extLst>
              <a:ext uri="{FF2B5EF4-FFF2-40B4-BE49-F238E27FC236}">
                <a16:creationId xmlns:a16="http://schemas.microsoft.com/office/drawing/2014/main" id="{30F03249-4354-4719-AD4E-BCE11DF0334F}"/>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4324042" y="1128713"/>
            <a:ext cx="4210050" cy="28860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9A7D143B-45B9-4054-823D-287D4740455C}"/>
              </a:ext>
            </a:extLst>
          </p:cNvPr>
          <p:cNvPicPr>
            <a:picLocks noChangeAspect="1"/>
          </p:cNvPicPr>
          <p:nvPr>
            <p:custDataLst>
              <p:tags r:id="rId4"/>
            </p:custDataLst>
          </p:nvPr>
        </p:nvPicPr>
        <p:blipFill rotWithShape="1">
          <a:blip r:embed="rId9"/>
          <a:srcRect l="28179" t="32765" r="28834" b="24713"/>
          <a:stretch/>
        </p:blipFill>
        <p:spPr>
          <a:xfrm>
            <a:off x="609907" y="1420283"/>
            <a:ext cx="3104228" cy="2302934"/>
          </a:xfrm>
          <a:prstGeom prst="rect">
            <a:avLst/>
          </a:prstGeom>
        </p:spPr>
      </p:pic>
    </p:spTree>
    <p:extLst>
      <p:ext uri="{BB962C8B-B14F-4D97-AF65-F5344CB8AC3E}">
        <p14:creationId xmlns:p14="http://schemas.microsoft.com/office/powerpoint/2010/main" val="175842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4 clusters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7170" name="Picture 2">
            <a:extLst>
              <a:ext uri="{FF2B5EF4-FFF2-40B4-BE49-F238E27FC236}">
                <a16:creationId xmlns:a16="http://schemas.microsoft.com/office/drawing/2014/main" id="{30F03249-4354-4719-AD4E-BCE11DF0334F}"/>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466975" y="1128712"/>
            <a:ext cx="4210050"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F00D1A7-0463-474C-9BE0-58B6AE01BF8A}"/>
              </a:ext>
            </a:extLst>
          </p:cNvPr>
          <p:cNvSpPr/>
          <p:nvPr>
            <p:custDataLst>
              <p:tags r:id="rId4"/>
            </p:custDataLst>
          </p:nvPr>
        </p:nvSpPr>
        <p:spPr>
          <a:xfrm>
            <a:off x="2984501" y="2413000"/>
            <a:ext cx="321732" cy="3810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121734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5 clusters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8"/>
          <a:stretch>
            <a:fillRect/>
          </a:stretch>
        </p:blipFill>
        <p:spPr>
          <a:xfrm>
            <a:off x="0" y="4816228"/>
            <a:ext cx="418680" cy="327272"/>
          </a:xfrm>
          <a:prstGeom prst="rect">
            <a:avLst/>
          </a:prstGeom>
        </p:spPr>
      </p:pic>
      <p:pic>
        <p:nvPicPr>
          <p:cNvPr id="8194" name="Picture 2">
            <a:extLst>
              <a:ext uri="{FF2B5EF4-FFF2-40B4-BE49-F238E27FC236}">
                <a16:creationId xmlns:a16="http://schemas.microsoft.com/office/drawing/2014/main" id="{5893A5F9-AF36-4482-87CA-CB3560399C26}"/>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466975" y="1128713"/>
            <a:ext cx="4210050"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1028B7-D3AC-4BAA-A23B-1FB97418604F}"/>
              </a:ext>
            </a:extLst>
          </p:cNvPr>
          <p:cNvSpPr/>
          <p:nvPr>
            <p:custDataLst>
              <p:tags r:id="rId4"/>
            </p:custDataLst>
          </p:nvPr>
        </p:nvSpPr>
        <p:spPr>
          <a:xfrm>
            <a:off x="2967567" y="1921933"/>
            <a:ext cx="486833"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FC499B76-15D3-43E5-BD9A-B9E0F30321F5}"/>
              </a:ext>
            </a:extLst>
          </p:cNvPr>
          <p:cNvCxnSpPr>
            <a:cxnSpLocks/>
          </p:cNvCxnSpPr>
          <p:nvPr>
            <p:custDataLst>
              <p:tags r:id="rId5"/>
            </p:custDataLst>
          </p:nvPr>
        </p:nvCxnSpPr>
        <p:spPr>
          <a:xfrm>
            <a:off x="3208866" y="1769533"/>
            <a:ext cx="0" cy="142240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593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K-</a:t>
            </a:r>
            <a:r>
              <a:rPr lang="fr-FR" dirty="0" err="1"/>
              <a:t>Means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9218" name="Picture 2" descr="Kmeans GIFs - Get the best GIF on GIPHY">
            <a:extLst>
              <a:ext uri="{FF2B5EF4-FFF2-40B4-BE49-F238E27FC236}">
                <a16:creationId xmlns:a16="http://schemas.microsoft.com/office/drawing/2014/main" id="{33E40BF4-15C7-4C54-8EC2-A3BC0F68B66A}"/>
              </a:ext>
            </a:extLst>
          </p:cNvPr>
          <p:cNvPicPr>
            <a:picLocks noChangeAspect="1" noChangeArrowheads="1" noCrop="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407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Déterminer le nombre de clusters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42" name="Picture 2">
            <a:extLst>
              <a:ext uri="{FF2B5EF4-FFF2-40B4-BE49-F238E27FC236}">
                <a16:creationId xmlns:a16="http://schemas.microsoft.com/office/drawing/2014/main" id="{7CCC5EB4-9958-4FC2-A45B-5F39FA8FFAFA}"/>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243138" y="1128713"/>
            <a:ext cx="46577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78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Coefficients de silhouette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7"/>
          <a:stretch>
            <a:fillRect/>
          </a:stretch>
        </p:blipFill>
        <p:spPr>
          <a:xfrm>
            <a:off x="0" y="4816228"/>
            <a:ext cx="418680" cy="327272"/>
          </a:xfrm>
          <a:prstGeom prst="rect">
            <a:avLst/>
          </a:prstGeom>
        </p:spPr>
      </p:pic>
      <p:pic>
        <p:nvPicPr>
          <p:cNvPr id="11266" name="Picture 2">
            <a:extLst>
              <a:ext uri="{FF2B5EF4-FFF2-40B4-BE49-F238E27FC236}">
                <a16:creationId xmlns:a16="http://schemas.microsoft.com/office/drawing/2014/main" id="{13A4E1AF-E66B-4633-994A-1F865BBEB138}"/>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500313" y="1228725"/>
            <a:ext cx="4143375" cy="2686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F423656-BF14-42B6-9F56-AD8281628FA3}"/>
              </a:ext>
            </a:extLst>
          </p:cNvPr>
          <p:cNvSpPr/>
          <p:nvPr>
            <p:custDataLst>
              <p:tags r:id="rId4"/>
            </p:custDataLst>
          </p:nvPr>
        </p:nvSpPr>
        <p:spPr>
          <a:xfrm>
            <a:off x="3822700" y="2603500"/>
            <a:ext cx="309033" cy="3810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420960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Silhouette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2290" name="Picture 2">
            <a:extLst>
              <a:ext uri="{FF2B5EF4-FFF2-40B4-BE49-F238E27FC236}">
                <a16:creationId xmlns:a16="http://schemas.microsoft.com/office/drawing/2014/main" id="{E0E67416-C7ED-44F3-99CA-91C14EE034DA}"/>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566863" y="1128713"/>
            <a:ext cx="601027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Vérification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3314" name="Picture 2">
            <a:extLst>
              <a:ext uri="{FF2B5EF4-FFF2-40B4-BE49-F238E27FC236}">
                <a16:creationId xmlns:a16="http://schemas.microsoft.com/office/drawing/2014/main" id="{50F48EB5-825D-418E-A43B-1D1530BBA6A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471738" y="1023830"/>
            <a:ext cx="3641195" cy="365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6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Undersampling</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4338" name="Picture 2">
            <a:extLst>
              <a:ext uri="{FF2B5EF4-FFF2-40B4-BE49-F238E27FC236}">
                <a16:creationId xmlns:a16="http://schemas.microsoft.com/office/drawing/2014/main" id="{2A14B414-06FB-4ACB-9AA6-F047A3E3661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471739" y="926021"/>
            <a:ext cx="3738562" cy="375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1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Silhouette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5362" name="Picture 2">
            <a:extLst>
              <a:ext uri="{FF2B5EF4-FFF2-40B4-BE49-F238E27FC236}">
                <a16:creationId xmlns:a16="http://schemas.microsoft.com/office/drawing/2014/main" id="{10552027-7FDF-4C42-8A43-121243A3D976}"/>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619250" y="1128713"/>
            <a:ext cx="59055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Motivations</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9"/>
          <a:stretch>
            <a:fillRect/>
          </a:stretch>
        </p:blipFill>
        <p:spPr>
          <a:xfrm>
            <a:off x="3763807" y="1758297"/>
            <a:ext cx="2081307" cy="1626907"/>
          </a:xfrm>
          <a:prstGeom prst="rect">
            <a:avLst/>
          </a:prstGeom>
        </p:spPr>
      </p:pic>
      <p:pic>
        <p:nvPicPr>
          <p:cNvPr id="4098" name="Picture 2" descr="Attraction free icon">
            <a:extLst>
              <a:ext uri="{FF2B5EF4-FFF2-40B4-BE49-F238E27FC236}">
                <a16:creationId xmlns:a16="http://schemas.microsoft.com/office/drawing/2014/main" id="{1B8CA550-2114-4F85-B4E4-D0194D90E016}"/>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416340" y="1938867"/>
            <a:ext cx="1265767" cy="12657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ps free icon">
            <a:extLst>
              <a:ext uri="{FF2B5EF4-FFF2-40B4-BE49-F238E27FC236}">
                <a16:creationId xmlns:a16="http://schemas.microsoft.com/office/drawing/2014/main" id="{78E49022-BDFC-4DDC-BC16-284C144454D2}"/>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7926814" y="2171327"/>
            <a:ext cx="800846" cy="80084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315A40A6-8CD5-48CD-96B4-BCF67EAACE77}"/>
              </a:ext>
            </a:extLst>
          </p:cNvPr>
          <p:cNvCxnSpPr>
            <a:cxnSpLocks/>
          </p:cNvCxnSpPr>
          <p:nvPr>
            <p:custDataLst>
              <p:tags r:id="rId5"/>
            </p:custDataLst>
          </p:nvPr>
        </p:nvCxnSpPr>
        <p:spPr>
          <a:xfrm flipH="1">
            <a:off x="2098447" y="2571750"/>
            <a:ext cx="1249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67AB62F5-3240-4BF7-B6EA-0E527A6E4E2D}"/>
              </a:ext>
            </a:extLst>
          </p:cNvPr>
          <p:cNvCxnSpPr/>
          <p:nvPr>
            <p:custDataLst>
              <p:tags r:id="rId6"/>
            </p:custDataLst>
          </p:nvPr>
        </p:nvCxnSpPr>
        <p:spPr>
          <a:xfrm flipV="1">
            <a:off x="6261454" y="2571750"/>
            <a:ext cx="124902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0905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right)">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wipe(left)">
                                      <p:cBhvr>
                                        <p:cTn id="2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Projection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2"/>
          <a:stretch>
            <a:fillRect/>
          </a:stretch>
        </p:blipFill>
        <p:spPr>
          <a:xfrm>
            <a:off x="0" y="4816228"/>
            <a:ext cx="418680" cy="327272"/>
          </a:xfrm>
          <a:prstGeom prst="rect">
            <a:avLst/>
          </a:prstGeom>
        </p:spPr>
      </p:pic>
      <p:pic>
        <p:nvPicPr>
          <p:cNvPr id="16386" name="Picture 2">
            <a:extLst>
              <a:ext uri="{FF2B5EF4-FFF2-40B4-BE49-F238E27FC236}">
                <a16:creationId xmlns:a16="http://schemas.microsoft.com/office/drawing/2014/main" id="{FDB0C8A3-FD0E-4353-9325-5AE95478905B}"/>
              </a:ext>
            </a:extLst>
          </p:cNvPr>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1400099" y="1790700"/>
            <a:ext cx="63436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F3D3ABA-65CD-432C-BA26-598ADE590366}"/>
              </a:ext>
            </a:extLst>
          </p:cNvPr>
          <p:cNvPicPr>
            <a:picLocks noChangeAspect="1"/>
          </p:cNvPicPr>
          <p:nvPr>
            <p:custDataLst>
              <p:tags r:id="rId4"/>
            </p:custDataLst>
          </p:nvPr>
        </p:nvPicPr>
        <p:blipFill>
          <a:blip r:embed="rId14"/>
          <a:stretch>
            <a:fillRect/>
          </a:stretch>
        </p:blipFill>
        <p:spPr>
          <a:xfrm>
            <a:off x="1400100" y="1045313"/>
            <a:ext cx="6343650" cy="690892"/>
          </a:xfrm>
          <a:prstGeom prst="rect">
            <a:avLst/>
          </a:prstGeom>
        </p:spPr>
      </p:pic>
      <p:cxnSp>
        <p:nvCxnSpPr>
          <p:cNvPr id="4" name="Connecteur droit 3">
            <a:extLst>
              <a:ext uri="{FF2B5EF4-FFF2-40B4-BE49-F238E27FC236}">
                <a16:creationId xmlns:a16="http://schemas.microsoft.com/office/drawing/2014/main" id="{3B972FFC-8919-4E32-B912-4FC2E367B1D0}"/>
              </a:ext>
            </a:extLst>
          </p:cNvPr>
          <p:cNvCxnSpPr/>
          <p:nvPr>
            <p:custDataLst>
              <p:tags r:id="rId5"/>
            </p:custDataLst>
          </p:nvPr>
        </p:nvCxnSpPr>
        <p:spPr>
          <a:xfrm>
            <a:off x="3090333" y="3297767"/>
            <a:ext cx="76200" cy="939800"/>
          </a:xfrm>
          <a:prstGeom prst="line">
            <a:avLst/>
          </a:prstGeom>
        </p:spPr>
        <p:style>
          <a:lnRef idx="2">
            <a:schemeClr val="accent6"/>
          </a:lnRef>
          <a:fillRef idx="0">
            <a:schemeClr val="accent6"/>
          </a:fillRef>
          <a:effectRef idx="1">
            <a:schemeClr val="accent6"/>
          </a:effectRef>
          <a:fontRef idx="minor">
            <a:schemeClr val="tx1"/>
          </a:fontRef>
        </p:style>
      </p:cxnSp>
      <p:sp>
        <p:nvSpPr>
          <p:cNvPr id="5" name="Ellipse 4">
            <a:extLst>
              <a:ext uri="{FF2B5EF4-FFF2-40B4-BE49-F238E27FC236}">
                <a16:creationId xmlns:a16="http://schemas.microsoft.com/office/drawing/2014/main" id="{64DC1359-AFE3-462F-BF98-6E01641C22A8}"/>
              </a:ext>
            </a:extLst>
          </p:cNvPr>
          <p:cNvSpPr/>
          <p:nvPr>
            <p:custDataLst>
              <p:tags r:id="rId6"/>
            </p:custDataLst>
          </p:nvPr>
        </p:nvSpPr>
        <p:spPr>
          <a:xfrm>
            <a:off x="3204633" y="1498600"/>
            <a:ext cx="249767" cy="23760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FFF3A519-53D6-4E8C-B19E-A1C860C0BD6D}"/>
              </a:ext>
            </a:extLst>
          </p:cNvPr>
          <p:cNvSpPr/>
          <p:nvPr>
            <p:custDataLst>
              <p:tags r:id="rId7"/>
            </p:custDataLst>
          </p:nvPr>
        </p:nvSpPr>
        <p:spPr>
          <a:xfrm>
            <a:off x="2548467" y="1181100"/>
            <a:ext cx="541866" cy="207433"/>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4960410A-E14E-4A15-91D9-BED65C569774}"/>
              </a:ext>
            </a:extLst>
          </p:cNvPr>
          <p:cNvCxnSpPr>
            <a:cxnSpLocks/>
          </p:cNvCxnSpPr>
          <p:nvPr>
            <p:custDataLst>
              <p:tags r:id="rId8"/>
            </p:custDataLst>
          </p:nvPr>
        </p:nvCxnSpPr>
        <p:spPr>
          <a:xfrm flipV="1">
            <a:off x="2914650" y="3881967"/>
            <a:ext cx="228600" cy="101600"/>
          </a:xfrm>
          <a:prstGeom prst="line">
            <a:avLst/>
          </a:prstGeom>
        </p:spPr>
        <p:style>
          <a:lnRef idx="2">
            <a:schemeClr val="accent6"/>
          </a:lnRef>
          <a:fillRef idx="0">
            <a:schemeClr val="accent6"/>
          </a:fillRef>
          <a:effectRef idx="1">
            <a:schemeClr val="accent6"/>
          </a:effectRef>
          <a:fontRef idx="minor">
            <a:schemeClr val="tx1"/>
          </a:fontRef>
        </p:style>
      </p:cxnSp>
      <p:sp>
        <p:nvSpPr>
          <p:cNvPr id="10" name="Rectangle 9">
            <a:extLst>
              <a:ext uri="{FF2B5EF4-FFF2-40B4-BE49-F238E27FC236}">
                <a16:creationId xmlns:a16="http://schemas.microsoft.com/office/drawing/2014/main" id="{BEED08BC-5742-4062-A449-932F734DDFA7}"/>
              </a:ext>
            </a:extLst>
          </p:cNvPr>
          <p:cNvSpPr/>
          <p:nvPr>
            <p:custDataLst>
              <p:tags r:id="rId9"/>
            </p:custDataLst>
          </p:nvPr>
        </p:nvSpPr>
        <p:spPr>
          <a:xfrm>
            <a:off x="3166532" y="3805767"/>
            <a:ext cx="1405467" cy="40216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1241601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Choix</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6" name="Picture 12" descr="Cluster free icon">
            <a:extLst>
              <a:ext uri="{FF2B5EF4-FFF2-40B4-BE49-F238E27FC236}">
                <a16:creationId xmlns:a16="http://schemas.microsoft.com/office/drawing/2014/main" id="{B4FEFA9A-5FD3-4B4E-B075-42B55A08167E}"/>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951160" y="1950986"/>
            <a:ext cx="1241527" cy="12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31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Projection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4"/>
          <a:stretch>
            <a:fillRect/>
          </a:stretch>
        </p:blipFill>
        <p:spPr>
          <a:xfrm>
            <a:off x="0" y="4816228"/>
            <a:ext cx="418680" cy="327272"/>
          </a:xfrm>
          <a:prstGeom prst="rect">
            <a:avLst/>
          </a:prstGeom>
        </p:spPr>
      </p:pic>
      <p:pic>
        <p:nvPicPr>
          <p:cNvPr id="5122" name="Picture 2">
            <a:extLst>
              <a:ext uri="{FF2B5EF4-FFF2-40B4-BE49-F238E27FC236}">
                <a16:creationId xmlns:a16="http://schemas.microsoft.com/office/drawing/2014/main" id="{C88537B4-0482-477B-A983-001D1DFAB2CB}"/>
              </a:ext>
            </a:extLst>
          </p:cNvPr>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1282274" y="822585"/>
            <a:ext cx="2238811" cy="22219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DA168CC-DC56-408B-9F7B-962E40D8A095}"/>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5771160" y="778176"/>
            <a:ext cx="2108841" cy="20929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E7B9CC3-9DAB-4259-9489-4E2DB3356608}"/>
              </a:ext>
            </a:extLst>
          </p:cNvPr>
          <p:cNvPicPr>
            <a:picLocks noChangeAspect="1" noChangeArrowheads="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1282273" y="3033176"/>
            <a:ext cx="2054693" cy="20508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2332B59-7220-41CB-93F6-8CA8619EAB7D}"/>
              </a:ext>
            </a:extLst>
          </p:cNvPr>
          <p:cNvPicPr>
            <a:picLocks noChangeAspect="1" noChangeArrowheads="1"/>
          </p:cNvPicPr>
          <p:nvPr>
            <p:custDataLst>
              <p:tags r:id="rId6"/>
            </p:custDataLst>
          </p:nvPr>
        </p:nvPicPr>
        <p:blipFill>
          <a:blip r:embed="rId18">
            <a:extLst>
              <a:ext uri="{28A0092B-C50C-407E-A947-70E740481C1C}">
                <a14:useLocalDpi xmlns:a14="http://schemas.microsoft.com/office/drawing/2010/main" val="0"/>
              </a:ext>
            </a:extLst>
          </a:blip>
          <a:srcRect/>
          <a:stretch>
            <a:fillRect/>
          </a:stretch>
        </p:blipFill>
        <p:spPr bwMode="auto">
          <a:xfrm>
            <a:off x="5530535" y="3033176"/>
            <a:ext cx="2054693" cy="20508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856BD14-09FA-4E8B-9176-185B612421F9}"/>
              </a:ext>
            </a:extLst>
          </p:cNvPr>
          <p:cNvCxnSpPr/>
          <p:nvPr>
            <p:custDataLst>
              <p:tags r:id="rId7"/>
            </p:custDataLst>
          </p:nvPr>
        </p:nvCxnSpPr>
        <p:spPr>
          <a:xfrm flipV="1">
            <a:off x="2446867" y="2023533"/>
            <a:ext cx="5029200" cy="2963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5438C957-12D2-474A-82E4-4463C3C00699}"/>
              </a:ext>
            </a:extLst>
          </p:cNvPr>
          <p:cNvCxnSpPr/>
          <p:nvPr>
            <p:custDataLst>
              <p:tags r:id="rId8"/>
            </p:custDataLst>
          </p:nvPr>
        </p:nvCxnSpPr>
        <p:spPr>
          <a:xfrm>
            <a:off x="2933700" y="1604433"/>
            <a:ext cx="3445933" cy="2836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1473D9-ECB1-4C13-87FB-EED8F9C57493}"/>
              </a:ext>
            </a:extLst>
          </p:cNvPr>
          <p:cNvSpPr/>
          <p:nvPr>
            <p:custDataLst>
              <p:tags r:id="rId9"/>
            </p:custDataLst>
          </p:nvPr>
        </p:nvSpPr>
        <p:spPr>
          <a:xfrm>
            <a:off x="1756834" y="3314700"/>
            <a:ext cx="1384300" cy="82836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9" name="Rectangle 8">
            <a:extLst>
              <a:ext uri="{FF2B5EF4-FFF2-40B4-BE49-F238E27FC236}">
                <a16:creationId xmlns:a16="http://schemas.microsoft.com/office/drawing/2014/main" id="{EB9807DA-4D6F-4CE0-8E52-7F142EEED2D3}"/>
              </a:ext>
            </a:extLst>
          </p:cNvPr>
          <p:cNvSpPr/>
          <p:nvPr>
            <p:custDataLst>
              <p:tags r:id="rId10"/>
            </p:custDataLst>
          </p:nvPr>
        </p:nvSpPr>
        <p:spPr>
          <a:xfrm>
            <a:off x="5956300" y="4080933"/>
            <a:ext cx="1485900" cy="85936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2" name="Rectangle 11">
            <a:extLst>
              <a:ext uri="{FF2B5EF4-FFF2-40B4-BE49-F238E27FC236}">
                <a16:creationId xmlns:a16="http://schemas.microsoft.com/office/drawing/2014/main" id="{19777C3C-BF7C-44C2-9ED7-182E35F4F8C5}"/>
              </a:ext>
            </a:extLst>
          </p:cNvPr>
          <p:cNvSpPr/>
          <p:nvPr>
            <p:custDataLst>
              <p:tags r:id="rId11"/>
            </p:custDataLst>
          </p:nvPr>
        </p:nvSpPr>
        <p:spPr>
          <a:xfrm>
            <a:off x="1536700" y="3670299"/>
            <a:ext cx="842433" cy="5757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288157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Solutions actionnables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4" name="Image 3">
            <a:extLst>
              <a:ext uri="{FF2B5EF4-FFF2-40B4-BE49-F238E27FC236}">
                <a16:creationId xmlns:a16="http://schemas.microsoft.com/office/drawing/2014/main" id="{C3E4E960-3313-4F35-87A1-0D96D658C187}"/>
              </a:ext>
            </a:extLst>
          </p:cNvPr>
          <p:cNvPicPr>
            <a:picLocks noChangeAspect="1"/>
          </p:cNvPicPr>
          <p:nvPr>
            <p:custDataLst>
              <p:tags r:id="rId3"/>
            </p:custDataLst>
          </p:nvPr>
        </p:nvPicPr>
        <p:blipFill>
          <a:blip r:embed="rId7"/>
          <a:stretch>
            <a:fillRect/>
          </a:stretch>
        </p:blipFill>
        <p:spPr>
          <a:xfrm>
            <a:off x="0" y="1585632"/>
            <a:ext cx="9144000" cy="1972235"/>
          </a:xfrm>
          <a:prstGeom prst="rect">
            <a:avLst/>
          </a:prstGeom>
        </p:spPr>
      </p:pic>
    </p:spTree>
    <p:extLst>
      <p:ext uri="{BB962C8B-B14F-4D97-AF65-F5344CB8AC3E}">
        <p14:creationId xmlns:p14="http://schemas.microsoft.com/office/powerpoint/2010/main" val="59885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Sur mesure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ECCBE2F8-164E-4CDC-9ECF-2A90713F1A71}"/>
              </a:ext>
            </a:extLst>
          </p:cNvPr>
          <p:cNvPicPr>
            <a:picLocks noChangeAspect="1"/>
          </p:cNvPicPr>
          <p:nvPr>
            <p:custDataLst>
              <p:tags r:id="rId3"/>
            </p:custDataLst>
          </p:nvPr>
        </p:nvPicPr>
        <p:blipFill>
          <a:blip r:embed="rId7"/>
          <a:stretch>
            <a:fillRect/>
          </a:stretch>
        </p:blipFill>
        <p:spPr>
          <a:xfrm>
            <a:off x="0" y="1427199"/>
            <a:ext cx="9144000" cy="2289101"/>
          </a:xfrm>
          <a:prstGeom prst="rect">
            <a:avLst/>
          </a:prstGeom>
        </p:spPr>
      </p:pic>
    </p:spTree>
    <p:extLst>
      <p:ext uri="{BB962C8B-B14F-4D97-AF65-F5344CB8AC3E}">
        <p14:creationId xmlns:p14="http://schemas.microsoft.com/office/powerpoint/2010/main" val="60616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Aperçus géographique</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10"/>
          <a:stretch>
            <a:fillRect/>
          </a:stretch>
        </p:blipFill>
        <p:spPr>
          <a:xfrm>
            <a:off x="0" y="4816228"/>
            <a:ext cx="418680" cy="327272"/>
          </a:xfrm>
          <a:prstGeom prst="rect">
            <a:avLst/>
          </a:prstGeom>
        </p:spPr>
      </p:pic>
      <p:pic>
        <p:nvPicPr>
          <p:cNvPr id="3" name="Image 2">
            <a:extLst>
              <a:ext uri="{FF2B5EF4-FFF2-40B4-BE49-F238E27FC236}">
                <a16:creationId xmlns:a16="http://schemas.microsoft.com/office/drawing/2014/main" id="{F80B08C3-48C2-4F1A-B1E2-7D1499606B53}"/>
              </a:ext>
            </a:extLst>
          </p:cNvPr>
          <p:cNvPicPr>
            <a:picLocks noChangeAspect="1"/>
          </p:cNvPicPr>
          <p:nvPr>
            <p:custDataLst>
              <p:tags r:id="rId3"/>
            </p:custDataLst>
          </p:nvPr>
        </p:nvPicPr>
        <p:blipFill>
          <a:blip r:embed="rId11"/>
          <a:stretch>
            <a:fillRect/>
          </a:stretch>
        </p:blipFill>
        <p:spPr>
          <a:xfrm>
            <a:off x="720436" y="825463"/>
            <a:ext cx="7528956" cy="4021060"/>
          </a:xfrm>
          <a:prstGeom prst="rect">
            <a:avLst/>
          </a:prstGeom>
        </p:spPr>
      </p:pic>
      <p:sp>
        <p:nvSpPr>
          <p:cNvPr id="2" name="Rectangle 1">
            <a:extLst>
              <a:ext uri="{FF2B5EF4-FFF2-40B4-BE49-F238E27FC236}">
                <a16:creationId xmlns:a16="http://schemas.microsoft.com/office/drawing/2014/main" id="{EA2A8E01-CBC9-4934-9E39-CAFD4B6523E8}"/>
              </a:ext>
            </a:extLst>
          </p:cNvPr>
          <p:cNvSpPr/>
          <p:nvPr>
            <p:custDataLst>
              <p:tags r:id="rId4"/>
            </p:custDataLst>
          </p:nvPr>
        </p:nvSpPr>
        <p:spPr>
          <a:xfrm>
            <a:off x="4504267" y="3302000"/>
            <a:ext cx="211666" cy="2201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E85DDAC8-CEA9-4CF3-9032-0DF9BDC2D76A}"/>
              </a:ext>
            </a:extLst>
          </p:cNvPr>
          <p:cNvCxnSpPr>
            <a:cxnSpLocks/>
          </p:cNvCxnSpPr>
          <p:nvPr>
            <p:custDataLst>
              <p:tags r:id="rId5"/>
            </p:custDataLst>
          </p:nvPr>
        </p:nvCxnSpPr>
        <p:spPr>
          <a:xfrm flipH="1" flipV="1">
            <a:off x="4965699" y="3285067"/>
            <a:ext cx="213188" cy="846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 name="Connecteur droit avec flèche 7">
            <a:extLst>
              <a:ext uri="{FF2B5EF4-FFF2-40B4-BE49-F238E27FC236}">
                <a16:creationId xmlns:a16="http://schemas.microsoft.com/office/drawing/2014/main" id="{1933FB91-3442-476C-93C3-9713BC8F3C58}"/>
              </a:ext>
            </a:extLst>
          </p:cNvPr>
          <p:cNvCxnSpPr/>
          <p:nvPr>
            <p:custDataLst>
              <p:tags r:id="rId6"/>
            </p:custDataLst>
          </p:nvPr>
        </p:nvCxnSpPr>
        <p:spPr>
          <a:xfrm flipH="1" flipV="1">
            <a:off x="4615856" y="3522133"/>
            <a:ext cx="93133" cy="2286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Rectangle 6">
            <a:extLst>
              <a:ext uri="{FF2B5EF4-FFF2-40B4-BE49-F238E27FC236}">
                <a16:creationId xmlns:a16="http://schemas.microsoft.com/office/drawing/2014/main" id="{2F165EC9-5E96-43D2-8F9A-175BF06D7616}"/>
              </a:ext>
            </a:extLst>
          </p:cNvPr>
          <p:cNvSpPr/>
          <p:nvPr>
            <p:custDataLst>
              <p:tags r:id="rId7"/>
            </p:custDataLst>
          </p:nvPr>
        </p:nvSpPr>
        <p:spPr>
          <a:xfrm>
            <a:off x="4754033" y="3191933"/>
            <a:ext cx="211666" cy="22013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367375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Fréquence de mise à jour</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6" name="Picture 2">
            <a:extLst>
              <a:ext uri="{FF2B5EF4-FFF2-40B4-BE49-F238E27FC236}">
                <a16:creationId xmlns:a16="http://schemas.microsoft.com/office/drawing/2014/main" id="{E2ECDA72-C991-47BD-8F87-610C2034A330}"/>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262188" y="852488"/>
            <a:ext cx="46196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2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Ajout de nouveaux clients</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1266" name="Picture 2" descr="Predictive models">
            <a:extLst>
              <a:ext uri="{FF2B5EF4-FFF2-40B4-BE49-F238E27FC236}">
                <a16:creationId xmlns:a16="http://schemas.microsoft.com/office/drawing/2014/main" id="{F3B1D4E2-A82B-447C-A3A6-C1A66A69B168}"/>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8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endParaRPr dirty="0"/>
          </a:p>
        </p:txBody>
      </p:sp>
      <p:pic>
        <p:nvPicPr>
          <p:cNvPr id="192" name="Image 191">
            <a:extLst>
              <a:ext uri="{FF2B5EF4-FFF2-40B4-BE49-F238E27FC236}">
                <a16:creationId xmlns:a16="http://schemas.microsoft.com/office/drawing/2014/main" id="{1FE07853-2CAE-48D1-9B84-E2FB319FFEF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5" name="Picture 10" descr="Question">
            <a:extLst>
              <a:ext uri="{FF2B5EF4-FFF2-40B4-BE49-F238E27FC236}">
                <a16:creationId xmlns:a16="http://schemas.microsoft.com/office/drawing/2014/main" id="{6821107C-D181-4133-906A-9CCD677FCC6F}"/>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951160" y="1950986"/>
            <a:ext cx="1241527" cy="12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7"/>
          <p:cNvSpPr txBox="1">
            <a:spLocks noGrp="1"/>
          </p:cNvSpPr>
          <p:nvPr>
            <p:ph type="ctrTitle"/>
            <p:custDataLst>
              <p:tags r:id="rId1"/>
            </p:custDataLst>
          </p:nvPr>
        </p:nvSpPr>
        <p:spPr>
          <a:xfrm>
            <a:off x="4332638" y="2280800"/>
            <a:ext cx="4114800" cy="13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t>Merci</a:t>
            </a:r>
            <a:endParaRPr dirty="0"/>
          </a:p>
        </p:txBody>
      </p:sp>
      <p:pic>
        <p:nvPicPr>
          <p:cNvPr id="3" name="Image 2">
            <a:extLst>
              <a:ext uri="{FF2B5EF4-FFF2-40B4-BE49-F238E27FC236}">
                <a16:creationId xmlns:a16="http://schemas.microsoft.com/office/drawing/2014/main" id="{09DAE03B-5F2B-4F94-8E48-FA789B0D2C0C}"/>
              </a:ext>
            </a:extLst>
          </p:cNvPr>
          <p:cNvPicPr>
            <a:picLocks noChangeAspect="1"/>
          </p:cNvPicPr>
          <p:nvPr>
            <p:custDataLst>
              <p:tags r:id="rId2"/>
            </p:custDataLst>
          </p:nvPr>
        </p:nvPicPr>
        <p:blipFill>
          <a:blip r:embed="rId6"/>
          <a:stretch>
            <a:fillRect/>
          </a:stretch>
        </p:blipFill>
        <p:spPr>
          <a:xfrm>
            <a:off x="4599050" y="212665"/>
            <a:ext cx="3450823" cy="2697427"/>
          </a:xfrm>
          <a:prstGeom prst="rect">
            <a:avLst/>
          </a:prstGeom>
        </p:spPr>
      </p:pic>
      <p:grpSp>
        <p:nvGrpSpPr>
          <p:cNvPr id="62" name="Google Shape;62;p17"/>
          <p:cNvGrpSpPr/>
          <p:nvPr>
            <p:custDataLst>
              <p:tags r:id="rId3"/>
            </p:custDataLst>
          </p:nvPr>
        </p:nvGrpSpPr>
        <p:grpSpPr>
          <a:xfrm>
            <a:off x="-2426939" y="-92047"/>
            <a:ext cx="6073084" cy="5328000"/>
            <a:chOff x="-2426939" y="-92047"/>
            <a:chExt cx="6073084" cy="5328000"/>
          </a:xfrm>
        </p:grpSpPr>
        <p:sp>
          <p:nvSpPr>
            <p:cNvPr id="63" name="Google Shape;63;p17"/>
            <p:cNvSpPr/>
            <p:nvPr/>
          </p:nvSpPr>
          <p:spPr>
            <a:xfrm rot="10800000">
              <a:off x="-204185" y="364570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5"/>
              </a:solidFill>
              <a:prstDash val="solid"/>
              <a:round/>
              <a:headEnd type="none" w="med" len="med"/>
              <a:tailEnd type="none" w="med" len="med"/>
            </a:ln>
          </p:spPr>
        </p:sp>
        <p:grpSp>
          <p:nvGrpSpPr>
            <p:cNvPr id="64" name="Google Shape;64;p17"/>
            <p:cNvGrpSpPr/>
            <p:nvPr/>
          </p:nvGrpSpPr>
          <p:grpSpPr>
            <a:xfrm flipH="1">
              <a:off x="-2426939" y="-92047"/>
              <a:ext cx="6073084" cy="5328000"/>
              <a:chOff x="5385522" y="-92047"/>
              <a:chExt cx="6073084" cy="5328000"/>
            </a:xfrm>
          </p:grpSpPr>
          <p:sp>
            <p:nvSpPr>
              <p:cNvPr id="65" name="Google Shape;65;p17"/>
              <p:cNvSpPr/>
              <p:nvPr/>
            </p:nvSpPr>
            <p:spPr>
              <a:xfrm flipH="1">
                <a:off x="5385522" y="3362373"/>
                <a:ext cx="632700" cy="63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flipH="1">
                <a:off x="5385522" y="4100368"/>
                <a:ext cx="632700" cy="63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flipH="1">
                <a:off x="5385522" y="2624379"/>
                <a:ext cx="632700" cy="63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flipH="1">
                <a:off x="5385522" y="1886384"/>
                <a:ext cx="632700" cy="63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flipH="1">
                <a:off x="5385522" y="1148393"/>
                <a:ext cx="632700" cy="63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flipH="1">
                <a:off x="5385522" y="410400"/>
                <a:ext cx="632700" cy="63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7"/>
              <p:cNvGrpSpPr/>
              <p:nvPr/>
            </p:nvGrpSpPr>
            <p:grpSpPr>
              <a:xfrm>
                <a:off x="6002324" y="409250"/>
                <a:ext cx="3233527" cy="4329225"/>
                <a:chOff x="6002324" y="409250"/>
                <a:chExt cx="3233527" cy="4329225"/>
              </a:xfrm>
            </p:grpSpPr>
            <p:sp>
              <p:nvSpPr>
                <p:cNvPr id="72" name="Google Shape;72;p17"/>
                <p:cNvSpPr/>
                <p:nvPr/>
              </p:nvSpPr>
              <p:spPr>
                <a:xfrm>
                  <a:off x="6002324" y="190600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3"/>
                  </a:solidFill>
                  <a:prstDash val="solid"/>
                  <a:round/>
                  <a:headEnd type="none" w="med" len="med"/>
                  <a:tailEnd type="none" w="med" len="med"/>
                </a:ln>
              </p:spPr>
            </p:sp>
            <p:cxnSp>
              <p:nvCxnSpPr>
                <p:cNvPr id="73" name="Google Shape;73;p17"/>
                <p:cNvCxnSpPr>
                  <a:stCxn id="67" idx="2"/>
                </p:cNvCxnSpPr>
                <p:nvPr/>
              </p:nvCxnSpPr>
              <p:spPr>
                <a:xfrm>
                  <a:off x="6018222" y="2940729"/>
                  <a:ext cx="977700" cy="0"/>
                </a:xfrm>
                <a:prstGeom prst="straightConnector1">
                  <a:avLst/>
                </a:prstGeom>
                <a:noFill/>
                <a:ln w="76200" cap="flat" cmpd="sng">
                  <a:solidFill>
                    <a:schemeClr val="accent4"/>
                  </a:solidFill>
                  <a:prstDash val="solid"/>
                  <a:round/>
                  <a:headEnd type="none" w="med" len="med"/>
                  <a:tailEnd type="none" w="med" len="med"/>
                </a:ln>
              </p:spPr>
            </p:cxnSp>
            <p:sp>
              <p:nvSpPr>
                <p:cNvPr id="74" name="Google Shape;74;p17"/>
                <p:cNvSpPr/>
                <p:nvPr/>
              </p:nvSpPr>
              <p:spPr>
                <a:xfrm>
                  <a:off x="6002324" y="40925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1"/>
                  </a:solidFill>
                  <a:prstDash val="solid"/>
                  <a:round/>
                  <a:headEnd type="none" w="med" len="med"/>
                  <a:tailEnd type="none" w="med" len="med"/>
                </a:ln>
              </p:spPr>
            </p:sp>
            <p:sp>
              <p:nvSpPr>
                <p:cNvPr id="75" name="Google Shape;75;p17"/>
                <p:cNvSpPr/>
                <p:nvPr/>
              </p:nvSpPr>
              <p:spPr>
                <a:xfrm rot="10800000" flipH="1">
                  <a:off x="6002324" y="4426475"/>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6"/>
                  </a:solidFill>
                  <a:prstDash val="solid"/>
                  <a:round/>
                  <a:headEnd type="none" w="med" len="med"/>
                  <a:tailEnd type="none" w="med" len="med"/>
                </a:ln>
              </p:spPr>
            </p:sp>
            <p:sp>
              <p:nvSpPr>
                <p:cNvPr id="76" name="Google Shape;76;p17"/>
                <p:cNvSpPr/>
                <p:nvPr/>
              </p:nvSpPr>
              <p:spPr>
                <a:xfrm>
                  <a:off x="6002324" y="1164950"/>
                  <a:ext cx="3233527" cy="312000"/>
                </a:xfrm>
                <a:custGeom>
                  <a:avLst/>
                  <a:gdLst/>
                  <a:ahLst/>
                  <a:cxnLst/>
                  <a:rect l="l" t="t" r="r" b="b"/>
                  <a:pathLst>
                    <a:path w="113011" h="12480" extrusionOk="0">
                      <a:moveTo>
                        <a:pt x="0" y="12480"/>
                      </a:moveTo>
                      <a:lnTo>
                        <a:pt x="17941" y="12480"/>
                      </a:lnTo>
                      <a:lnTo>
                        <a:pt x="30422" y="0"/>
                      </a:lnTo>
                      <a:lnTo>
                        <a:pt x="113011" y="0"/>
                      </a:lnTo>
                    </a:path>
                  </a:pathLst>
                </a:custGeom>
                <a:noFill/>
                <a:ln w="76200" cap="flat" cmpd="sng">
                  <a:solidFill>
                    <a:schemeClr val="accent2"/>
                  </a:solidFill>
                  <a:prstDash val="solid"/>
                  <a:round/>
                  <a:headEnd type="none" w="med" len="med"/>
                  <a:tailEnd type="none" w="med" len="med"/>
                </a:ln>
              </p:spPr>
            </p:sp>
          </p:grpSp>
          <p:sp>
            <p:nvSpPr>
              <p:cNvPr id="77" name="Google Shape;77;p17"/>
              <p:cNvSpPr/>
              <p:nvPr/>
            </p:nvSpPr>
            <p:spPr>
              <a:xfrm rot="-2871972" flipH="1">
                <a:off x="6908518" y="685856"/>
                <a:ext cx="3772175" cy="3772195"/>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rot="2142565" flipH="1">
                <a:off x="7915937" y="398138"/>
                <a:ext cx="1767215" cy="1325961"/>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rot="1284276" flipH="1">
                <a:off x="7531865" y="443832"/>
                <a:ext cx="1767451" cy="1326138"/>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flipH="1">
                <a:off x="7765887" y="1544029"/>
                <a:ext cx="2056149" cy="2056129"/>
              </a:xfrm>
              <a:custGeom>
                <a:avLst/>
                <a:gdLst/>
                <a:ahLst/>
                <a:cxnLst/>
                <a:rect l="l" t="t" r="r" b="b"/>
                <a:pathLst>
                  <a:path w="102949" h="102948" extrusionOk="0">
                    <a:moveTo>
                      <a:pt x="51448" y="0"/>
                    </a:moveTo>
                    <a:cubicBezTo>
                      <a:pt x="23042" y="0"/>
                      <a:pt x="1" y="23041"/>
                      <a:pt x="1" y="51448"/>
                    </a:cubicBezTo>
                    <a:cubicBezTo>
                      <a:pt x="1" y="79907"/>
                      <a:pt x="23042" y="102948"/>
                      <a:pt x="51448" y="102948"/>
                    </a:cubicBezTo>
                    <a:cubicBezTo>
                      <a:pt x="79907" y="102948"/>
                      <a:pt x="102948" y="79907"/>
                      <a:pt x="102948" y="51448"/>
                    </a:cubicBezTo>
                    <a:cubicBezTo>
                      <a:pt x="102948" y="23041"/>
                      <a:pt x="79855" y="0"/>
                      <a:pt x="5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rot="-2871972" flipH="1">
                <a:off x="6406400" y="1735181"/>
                <a:ext cx="1767360" cy="1326070"/>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rot="-2871972" flipH="1">
                <a:off x="7429665" y="3178465"/>
                <a:ext cx="388799" cy="1240939"/>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rot="-966180" flipH="1">
                <a:off x="6959236" y="2383790"/>
                <a:ext cx="388788" cy="1240905"/>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rot="-2871987" flipH="1">
                <a:off x="7158551" y="934757"/>
                <a:ext cx="3300237" cy="330023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flipH="1">
                <a:off x="7665776" y="1463225"/>
                <a:ext cx="2256000" cy="22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7"/>
              <p:cNvGrpSpPr/>
              <p:nvPr/>
            </p:nvGrpSpPr>
            <p:grpSpPr>
              <a:xfrm>
                <a:off x="8074730" y="1843739"/>
                <a:ext cx="1478553" cy="1460616"/>
                <a:chOff x="-59869425" y="4102225"/>
                <a:chExt cx="319025" cy="315175"/>
              </a:xfrm>
            </p:grpSpPr>
            <p:sp>
              <p:nvSpPr>
                <p:cNvPr id="87" name="Google Shape;87;p1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flipH="1">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l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06117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custDataLst>
              <p:tags r:id="rId1"/>
            </p:custDataLst>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Demande</a:t>
            </a:r>
            <a:endParaRPr dirty="0"/>
          </a:p>
        </p:txBody>
      </p:sp>
      <p:pic>
        <p:nvPicPr>
          <p:cNvPr id="8" name="Image 7">
            <a:extLst>
              <a:ext uri="{FF2B5EF4-FFF2-40B4-BE49-F238E27FC236}">
                <a16:creationId xmlns:a16="http://schemas.microsoft.com/office/drawing/2014/main" id="{9E41063E-A6C0-402B-9553-A2620324C9BE}"/>
              </a:ext>
            </a:extLst>
          </p:cNvPr>
          <p:cNvPicPr>
            <a:picLocks noChangeAspect="1"/>
          </p:cNvPicPr>
          <p:nvPr>
            <p:custDataLst>
              <p:tags r:id="rId2"/>
            </p:custDataLst>
          </p:nvPr>
        </p:nvPicPr>
        <p:blipFill>
          <a:blip r:embed="rId6"/>
          <a:stretch>
            <a:fillRect/>
          </a:stretch>
        </p:blipFill>
        <p:spPr>
          <a:xfrm>
            <a:off x="0" y="4816228"/>
            <a:ext cx="418680" cy="327272"/>
          </a:xfrm>
          <a:prstGeom prst="rect">
            <a:avLst/>
          </a:prstGeom>
        </p:spPr>
      </p:pic>
      <p:pic>
        <p:nvPicPr>
          <p:cNvPr id="1026" name="Picture 2" descr="segment">
            <a:extLst>
              <a:ext uri="{FF2B5EF4-FFF2-40B4-BE49-F238E27FC236}">
                <a16:creationId xmlns:a16="http://schemas.microsoft.com/office/drawing/2014/main" id="{F3A8C9E6-8672-4146-8254-3ADAF4E0A93A}"/>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21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00.xml><?xml version="1.0" encoding="utf-8"?>
<p:tagLst xmlns:a="http://schemas.openxmlformats.org/drawingml/2006/main" xmlns:r="http://schemas.openxmlformats.org/officeDocument/2006/relationships" xmlns:p="http://schemas.openxmlformats.org/presentationml/2006/main">
  <p:tag name="NUM" val="7"/>
</p:tagLst>
</file>

<file path=ppt/tags/tag101.xml><?xml version="1.0" encoding="utf-8"?>
<p:tagLst xmlns:a="http://schemas.openxmlformats.org/drawingml/2006/main" xmlns:r="http://schemas.openxmlformats.org/officeDocument/2006/relationships" xmlns:p="http://schemas.openxmlformats.org/presentationml/2006/main">
  <p:tag name="NUM" val="8"/>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5.xml><?xml version="1.0" encoding="utf-8"?>
<p:tagLst xmlns:a="http://schemas.openxmlformats.org/drawingml/2006/main" xmlns:r="http://schemas.openxmlformats.org/officeDocument/2006/relationships" xmlns:p="http://schemas.openxmlformats.org/presentationml/2006/main">
  <p:tag name="NUM" val="4"/>
</p:tagLst>
</file>

<file path=ppt/tags/tag106.xml><?xml version="1.0" encoding="utf-8"?>
<p:tagLst xmlns:a="http://schemas.openxmlformats.org/drawingml/2006/main" xmlns:r="http://schemas.openxmlformats.org/officeDocument/2006/relationships" xmlns:p="http://schemas.openxmlformats.org/presentationml/2006/main">
  <p:tag name="NUM" val="5"/>
</p:tagLst>
</file>

<file path=ppt/tags/tag107.xml><?xml version="1.0" encoding="utf-8"?>
<p:tagLst xmlns:a="http://schemas.openxmlformats.org/drawingml/2006/main" xmlns:r="http://schemas.openxmlformats.org/officeDocument/2006/relationships" xmlns:p="http://schemas.openxmlformats.org/presentationml/2006/main">
  <p:tag name="NUM" val="6"/>
</p:tagLst>
</file>

<file path=ppt/tags/tag108.xml><?xml version="1.0" encoding="utf-8"?>
<p:tagLst xmlns:a="http://schemas.openxmlformats.org/drawingml/2006/main" xmlns:r="http://schemas.openxmlformats.org/officeDocument/2006/relationships" xmlns:p="http://schemas.openxmlformats.org/presentationml/2006/main">
  <p:tag name="NUM" val="7"/>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4"/>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7"/>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4"/>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8"/>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NUM" val="4"/>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9"/>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3"/>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3"/>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10"/>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2"/>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4"/>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1"/>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3"/>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3"/>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2"/>
</p:tagLst>
</file>

<file path=ppt/tags/tag169.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2"/>
</p:tagLst>
</file>

<file path=ppt/tags/tag202.xml><?xml version="1.0" encoding="utf-8"?>
<p:tagLst xmlns:a="http://schemas.openxmlformats.org/drawingml/2006/main" xmlns:r="http://schemas.openxmlformats.org/officeDocument/2006/relationships" xmlns:p="http://schemas.openxmlformats.org/presentationml/2006/main">
  <p:tag name="NUM" val="3"/>
</p:tagLst>
</file>

<file path=ppt/tags/tag203.xml><?xml version="1.0" encoding="utf-8"?>
<p:tagLst xmlns:a="http://schemas.openxmlformats.org/drawingml/2006/main" xmlns:r="http://schemas.openxmlformats.org/officeDocument/2006/relationships" xmlns:p="http://schemas.openxmlformats.org/presentationml/2006/main">
  <p:tag name="NUM" val="4"/>
</p:tagLst>
</file>

<file path=ppt/tags/tag204.xml><?xml version="1.0" encoding="utf-8"?>
<p:tagLst xmlns:a="http://schemas.openxmlformats.org/drawingml/2006/main" xmlns:r="http://schemas.openxmlformats.org/officeDocument/2006/relationships" xmlns:p="http://schemas.openxmlformats.org/presentationml/2006/main">
  <p:tag name="NUM" val="5"/>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2"/>
</p:tagLst>
</file>

<file path=ppt/tags/tag207.xml><?xml version="1.0" encoding="utf-8"?>
<p:tagLst xmlns:a="http://schemas.openxmlformats.org/drawingml/2006/main" xmlns:r="http://schemas.openxmlformats.org/officeDocument/2006/relationships" xmlns:p="http://schemas.openxmlformats.org/presentationml/2006/main">
  <p:tag name="NUM" val="3"/>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3"/>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2"/>
</p:tagLst>
</file>

<file path=ppt/tags/tag222.xml><?xml version="1.0" encoding="utf-8"?>
<p:tagLst xmlns:a="http://schemas.openxmlformats.org/drawingml/2006/main" xmlns:r="http://schemas.openxmlformats.org/officeDocument/2006/relationships" xmlns:p="http://schemas.openxmlformats.org/presentationml/2006/main">
  <p:tag name="NUM" val="3"/>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2"/>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2"/>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3"/>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2"/>
</p:tagLst>
</file>

<file path=ppt/tags/tag237.xml><?xml version="1.0" encoding="utf-8"?>
<p:tagLst xmlns:a="http://schemas.openxmlformats.org/drawingml/2006/main" xmlns:r="http://schemas.openxmlformats.org/officeDocument/2006/relationships" xmlns:p="http://schemas.openxmlformats.org/presentationml/2006/main">
  <p:tag name="NUM" val="3"/>
</p:tagLst>
</file>

<file path=ppt/tags/tag238.xml><?xml version="1.0" encoding="utf-8"?>
<p:tagLst xmlns:a="http://schemas.openxmlformats.org/drawingml/2006/main" xmlns:r="http://schemas.openxmlformats.org/officeDocument/2006/relationships" xmlns:p="http://schemas.openxmlformats.org/presentationml/2006/main">
  <p:tag name="NUM" val="4"/>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4"/>
</p:tagLst>
</file>

<file path=ppt/tags/tag246.xml><?xml version="1.0" encoding="utf-8"?>
<p:tagLst xmlns:a="http://schemas.openxmlformats.org/drawingml/2006/main" xmlns:r="http://schemas.openxmlformats.org/officeDocument/2006/relationships" xmlns:p="http://schemas.openxmlformats.org/presentationml/2006/main">
  <p:tag name="NUM" val="5"/>
</p:tagLst>
</file>

<file path=ppt/tags/tag247.xml><?xml version="1.0" encoding="utf-8"?>
<p:tagLst xmlns:a="http://schemas.openxmlformats.org/drawingml/2006/main" xmlns:r="http://schemas.openxmlformats.org/officeDocument/2006/relationships" xmlns:p="http://schemas.openxmlformats.org/presentationml/2006/main">
  <p:tag name="NUM" val="6"/>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4"/>
</p:tagLst>
</file>

<file path=ppt/tags/tag252.xml><?xml version="1.0" encoding="utf-8"?>
<p:tagLst xmlns:a="http://schemas.openxmlformats.org/drawingml/2006/main" xmlns:r="http://schemas.openxmlformats.org/officeDocument/2006/relationships" xmlns:p="http://schemas.openxmlformats.org/presentationml/2006/main">
  <p:tag name="NUM" val="1"/>
</p:tagLst>
</file>

<file path=ppt/tags/tag253.xml><?xml version="1.0" encoding="utf-8"?>
<p:tagLst xmlns:a="http://schemas.openxmlformats.org/drawingml/2006/main" xmlns:r="http://schemas.openxmlformats.org/officeDocument/2006/relationships" xmlns:p="http://schemas.openxmlformats.org/presentationml/2006/main">
  <p:tag name="NUM" val="2"/>
</p:tagLst>
</file>

<file path=ppt/tags/tag254.xml><?xml version="1.0" encoding="utf-8"?>
<p:tagLst xmlns:a="http://schemas.openxmlformats.org/drawingml/2006/main" xmlns:r="http://schemas.openxmlformats.org/officeDocument/2006/relationships" xmlns:p="http://schemas.openxmlformats.org/presentationml/2006/main">
  <p:tag name="NUM" val="3"/>
</p:tagLst>
</file>

<file path=ppt/tags/tag255.xml><?xml version="1.0" encoding="utf-8"?>
<p:tagLst xmlns:a="http://schemas.openxmlformats.org/drawingml/2006/main" xmlns:r="http://schemas.openxmlformats.org/officeDocument/2006/relationships" xmlns:p="http://schemas.openxmlformats.org/presentationml/2006/main">
  <p:tag name="NUM" val="4"/>
</p:tagLst>
</file>

<file path=ppt/tags/tag256.xml><?xml version="1.0" encoding="utf-8"?>
<p:tagLst xmlns:a="http://schemas.openxmlformats.org/drawingml/2006/main" xmlns:r="http://schemas.openxmlformats.org/officeDocument/2006/relationships" xmlns:p="http://schemas.openxmlformats.org/presentationml/2006/main">
  <p:tag name="NUM" val="5"/>
</p:tagLst>
</file>

<file path=ppt/tags/tag257.xml><?xml version="1.0" encoding="utf-8"?>
<p:tagLst xmlns:a="http://schemas.openxmlformats.org/drawingml/2006/main" xmlns:r="http://schemas.openxmlformats.org/officeDocument/2006/relationships" xmlns:p="http://schemas.openxmlformats.org/presentationml/2006/main">
  <p:tag name="NUM" val="6"/>
</p:tagLst>
</file>

<file path=ppt/tags/tag258.xml><?xml version="1.0" encoding="utf-8"?>
<p:tagLst xmlns:a="http://schemas.openxmlformats.org/drawingml/2006/main" xmlns:r="http://schemas.openxmlformats.org/officeDocument/2006/relationships" xmlns:p="http://schemas.openxmlformats.org/presentationml/2006/main">
  <p:tag name="NUM" val="7"/>
</p:tagLst>
</file>

<file path=ppt/tags/tag259.xml><?xml version="1.0" encoding="utf-8"?>
<p:tagLst xmlns:a="http://schemas.openxmlformats.org/drawingml/2006/main" xmlns:r="http://schemas.openxmlformats.org/officeDocument/2006/relationships" xmlns:p="http://schemas.openxmlformats.org/presentationml/2006/main">
  <p:tag name="NUM" val="8"/>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60.xml><?xml version="1.0" encoding="utf-8"?>
<p:tagLst xmlns:a="http://schemas.openxmlformats.org/drawingml/2006/main" xmlns:r="http://schemas.openxmlformats.org/officeDocument/2006/relationships" xmlns:p="http://schemas.openxmlformats.org/presentationml/2006/main">
  <p:tag name="NUM" val="9"/>
</p:tagLst>
</file>

<file path=ppt/tags/tag261.xml><?xml version="1.0" encoding="utf-8"?>
<p:tagLst xmlns:a="http://schemas.openxmlformats.org/drawingml/2006/main" xmlns:r="http://schemas.openxmlformats.org/officeDocument/2006/relationships" xmlns:p="http://schemas.openxmlformats.org/presentationml/2006/main">
  <p:tag name="NUM" val="10"/>
</p:tagLst>
</file>

<file path=ppt/tags/tag262.xml><?xml version="1.0" encoding="utf-8"?>
<p:tagLst xmlns:a="http://schemas.openxmlformats.org/drawingml/2006/main" xmlns:r="http://schemas.openxmlformats.org/officeDocument/2006/relationships" xmlns:p="http://schemas.openxmlformats.org/presentationml/2006/main">
  <p:tag name="NUM" val="11"/>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2"/>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2"/>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5"/>
</p:tagLst>
</file>

<file path=ppt/tags/tag270.xml><?xml version="1.0" encoding="utf-8"?>
<p:tagLst xmlns:a="http://schemas.openxmlformats.org/drawingml/2006/main" xmlns:r="http://schemas.openxmlformats.org/officeDocument/2006/relationships" xmlns:p="http://schemas.openxmlformats.org/presentationml/2006/main">
  <p:tag name="NUM" val="5"/>
</p:tagLst>
</file>

<file path=ppt/tags/tag271.xml><?xml version="1.0" encoding="utf-8"?>
<p:tagLst xmlns:a="http://schemas.openxmlformats.org/drawingml/2006/main" xmlns:r="http://schemas.openxmlformats.org/officeDocument/2006/relationships" xmlns:p="http://schemas.openxmlformats.org/presentationml/2006/main">
  <p:tag name="NUM" val="6"/>
</p:tagLst>
</file>

<file path=ppt/tags/tag272.xml><?xml version="1.0" encoding="utf-8"?>
<p:tagLst xmlns:a="http://schemas.openxmlformats.org/drawingml/2006/main" xmlns:r="http://schemas.openxmlformats.org/officeDocument/2006/relationships" xmlns:p="http://schemas.openxmlformats.org/presentationml/2006/main">
  <p:tag name="NUM" val="7"/>
</p:tagLst>
</file>

<file path=ppt/tags/tag273.xml><?xml version="1.0" encoding="utf-8"?>
<p:tagLst xmlns:a="http://schemas.openxmlformats.org/drawingml/2006/main" xmlns:r="http://schemas.openxmlformats.org/officeDocument/2006/relationships" xmlns:p="http://schemas.openxmlformats.org/presentationml/2006/main">
  <p:tag name="NUM" val="8"/>
</p:tagLst>
</file>

<file path=ppt/tags/tag274.xml><?xml version="1.0" encoding="utf-8"?>
<p:tagLst xmlns:a="http://schemas.openxmlformats.org/drawingml/2006/main" xmlns:r="http://schemas.openxmlformats.org/officeDocument/2006/relationships" xmlns:p="http://schemas.openxmlformats.org/presentationml/2006/main">
  <p:tag name="NUM" val="9"/>
</p:tagLst>
</file>

<file path=ppt/tags/tag275.xml><?xml version="1.0" encoding="utf-8"?>
<p:tagLst xmlns:a="http://schemas.openxmlformats.org/drawingml/2006/main" xmlns:r="http://schemas.openxmlformats.org/officeDocument/2006/relationships" xmlns:p="http://schemas.openxmlformats.org/presentationml/2006/main">
  <p:tag name="NUM" val="10"/>
</p:tagLst>
</file>

<file path=ppt/tags/tag276.xml><?xml version="1.0" encoding="utf-8"?>
<p:tagLst xmlns:a="http://schemas.openxmlformats.org/drawingml/2006/main" xmlns:r="http://schemas.openxmlformats.org/officeDocument/2006/relationships" xmlns:p="http://schemas.openxmlformats.org/presentationml/2006/main">
  <p:tag name="NUM" val="11"/>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6"/>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2"/>
</p:tagLst>
</file>

<file path=ppt/tags/tag282.xml><?xml version="1.0" encoding="utf-8"?>
<p:tagLst xmlns:a="http://schemas.openxmlformats.org/drawingml/2006/main" xmlns:r="http://schemas.openxmlformats.org/officeDocument/2006/relationships" xmlns:p="http://schemas.openxmlformats.org/presentationml/2006/main">
  <p:tag name="NUM" val="3"/>
</p:tagLst>
</file>

<file path=ppt/tags/tag283.xml><?xml version="1.0" encoding="utf-8"?>
<p:tagLst xmlns:a="http://schemas.openxmlformats.org/drawingml/2006/main" xmlns:r="http://schemas.openxmlformats.org/officeDocument/2006/relationships" xmlns:p="http://schemas.openxmlformats.org/presentationml/2006/main">
  <p:tag name="NUM" val="4"/>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4"/>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7"/>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4"/>
</p:tagLst>
</file>

<file path=ppt/tags/tag292.xml><?xml version="1.0" encoding="utf-8"?>
<p:tagLst xmlns:a="http://schemas.openxmlformats.org/drawingml/2006/main" xmlns:r="http://schemas.openxmlformats.org/officeDocument/2006/relationships" xmlns:p="http://schemas.openxmlformats.org/presentationml/2006/main">
  <p:tag name="NUM" val="5"/>
</p:tagLst>
</file>

<file path=ppt/tags/tag293.xml><?xml version="1.0" encoding="utf-8"?>
<p:tagLst xmlns:a="http://schemas.openxmlformats.org/drawingml/2006/main" xmlns:r="http://schemas.openxmlformats.org/officeDocument/2006/relationships" xmlns:p="http://schemas.openxmlformats.org/presentationml/2006/main">
  <p:tag name="NUM" val="1"/>
</p:tagLst>
</file>

<file path=ppt/tags/tag294.xml><?xml version="1.0" encoding="utf-8"?>
<p:tagLst xmlns:a="http://schemas.openxmlformats.org/drawingml/2006/main" xmlns:r="http://schemas.openxmlformats.org/officeDocument/2006/relationships" xmlns:p="http://schemas.openxmlformats.org/presentationml/2006/main">
  <p:tag name="NUM" val="2"/>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1"/>
</p:tagLst>
</file>

<file path=ppt/tags/tag297.xml><?xml version="1.0" encoding="utf-8"?>
<p:tagLst xmlns:a="http://schemas.openxmlformats.org/drawingml/2006/main" xmlns:r="http://schemas.openxmlformats.org/officeDocument/2006/relationships" xmlns:p="http://schemas.openxmlformats.org/presentationml/2006/main">
  <p:tag name="NUM" val="2"/>
</p:tagLst>
</file>

<file path=ppt/tags/tag298.xml><?xml version="1.0" encoding="utf-8"?>
<p:tagLst xmlns:a="http://schemas.openxmlformats.org/drawingml/2006/main" xmlns:r="http://schemas.openxmlformats.org/officeDocument/2006/relationships" xmlns:p="http://schemas.openxmlformats.org/presentationml/2006/main">
  <p:tag name="NUM" val="3"/>
</p:tagLst>
</file>

<file path=ppt/tags/tag29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8"/>
</p:tagLst>
</file>

<file path=ppt/tags/tag300.xml><?xml version="1.0" encoding="utf-8"?>
<p:tagLst xmlns:a="http://schemas.openxmlformats.org/drawingml/2006/main" xmlns:r="http://schemas.openxmlformats.org/officeDocument/2006/relationships" xmlns:p="http://schemas.openxmlformats.org/presentationml/2006/main">
  <p:tag name="NUM" val="2"/>
</p:tagLst>
</file>

<file path=ppt/tags/tag301.xml><?xml version="1.0" encoding="utf-8"?>
<p:tagLst xmlns:a="http://schemas.openxmlformats.org/drawingml/2006/main" xmlns:r="http://schemas.openxmlformats.org/officeDocument/2006/relationships" xmlns:p="http://schemas.openxmlformats.org/presentationml/2006/main">
  <p:tag name="NUM" val="3"/>
</p:tagLst>
</file>

<file path=ppt/tags/tag302.xml><?xml version="1.0" encoding="utf-8"?>
<p:tagLst xmlns:a="http://schemas.openxmlformats.org/drawingml/2006/main" xmlns:r="http://schemas.openxmlformats.org/officeDocument/2006/relationships" xmlns:p="http://schemas.openxmlformats.org/presentationml/2006/main">
  <p:tag name="NUM" val="4"/>
</p:tagLst>
</file>

<file path=ppt/tags/tag303.xml><?xml version="1.0" encoding="utf-8"?>
<p:tagLst xmlns:a="http://schemas.openxmlformats.org/drawingml/2006/main" xmlns:r="http://schemas.openxmlformats.org/officeDocument/2006/relationships" xmlns:p="http://schemas.openxmlformats.org/presentationml/2006/main">
  <p:tag name="NUM" val="1"/>
</p:tagLst>
</file>

<file path=ppt/tags/tag304.xml><?xml version="1.0" encoding="utf-8"?>
<p:tagLst xmlns:a="http://schemas.openxmlformats.org/drawingml/2006/main" xmlns:r="http://schemas.openxmlformats.org/officeDocument/2006/relationships" xmlns:p="http://schemas.openxmlformats.org/presentationml/2006/main">
  <p:tag name="NUM" val="2"/>
</p:tagLst>
</file>

<file path=ppt/tags/tag305.xml><?xml version="1.0" encoding="utf-8"?>
<p:tagLst xmlns:a="http://schemas.openxmlformats.org/drawingml/2006/main" xmlns:r="http://schemas.openxmlformats.org/officeDocument/2006/relationships" xmlns:p="http://schemas.openxmlformats.org/presentationml/2006/main">
  <p:tag name="NUM" val="3"/>
</p:tagLst>
</file>

<file path=ppt/tags/tag306.xml><?xml version="1.0" encoding="utf-8"?>
<p:tagLst xmlns:a="http://schemas.openxmlformats.org/drawingml/2006/main" xmlns:r="http://schemas.openxmlformats.org/officeDocument/2006/relationships" xmlns:p="http://schemas.openxmlformats.org/presentationml/2006/main">
  <p:tag name="NUM" val="1"/>
</p:tagLst>
</file>

<file path=ppt/tags/tag307.xml><?xml version="1.0" encoding="utf-8"?>
<p:tagLst xmlns:a="http://schemas.openxmlformats.org/drawingml/2006/main" xmlns:r="http://schemas.openxmlformats.org/officeDocument/2006/relationships" xmlns:p="http://schemas.openxmlformats.org/presentationml/2006/main">
  <p:tag name="NUM" val="2"/>
</p:tagLst>
</file>

<file path=ppt/tags/tag308.xml><?xml version="1.0" encoding="utf-8"?>
<p:tagLst xmlns:a="http://schemas.openxmlformats.org/drawingml/2006/main" xmlns:r="http://schemas.openxmlformats.org/officeDocument/2006/relationships" xmlns:p="http://schemas.openxmlformats.org/presentationml/2006/main">
  <p:tag name="NUM" val="3"/>
</p:tagLst>
</file>

<file path=ppt/tags/tag309.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10.xml><?xml version="1.0" encoding="utf-8"?>
<p:tagLst xmlns:a="http://schemas.openxmlformats.org/drawingml/2006/main" xmlns:r="http://schemas.openxmlformats.org/officeDocument/2006/relationships" xmlns:p="http://schemas.openxmlformats.org/presentationml/2006/main">
  <p:tag name="NUM" val="2"/>
</p:tagLst>
</file>

<file path=ppt/tags/tag311.xml><?xml version="1.0" encoding="utf-8"?>
<p:tagLst xmlns:a="http://schemas.openxmlformats.org/drawingml/2006/main" xmlns:r="http://schemas.openxmlformats.org/officeDocument/2006/relationships" xmlns:p="http://schemas.openxmlformats.org/presentationml/2006/main">
  <p:tag name="NUM" val="3"/>
</p:tagLst>
</file>

<file path=ppt/tags/tag312.xml><?xml version="1.0" encoding="utf-8"?>
<p:tagLst xmlns:a="http://schemas.openxmlformats.org/drawingml/2006/main" xmlns:r="http://schemas.openxmlformats.org/officeDocument/2006/relationships" xmlns:p="http://schemas.openxmlformats.org/presentationml/2006/main">
  <p:tag name="NUM" val="1"/>
</p:tagLst>
</file>

<file path=ppt/tags/tag313.xml><?xml version="1.0" encoding="utf-8"?>
<p:tagLst xmlns:a="http://schemas.openxmlformats.org/drawingml/2006/main" xmlns:r="http://schemas.openxmlformats.org/officeDocument/2006/relationships" xmlns:p="http://schemas.openxmlformats.org/presentationml/2006/main">
  <p:tag name="NUM" val="2"/>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7"/>
</p:tagLst>
</file>

<file path=ppt/tags/tag322.xml><?xml version="1.0" encoding="utf-8"?>
<p:tagLst xmlns:a="http://schemas.openxmlformats.org/drawingml/2006/main" xmlns:r="http://schemas.openxmlformats.org/officeDocument/2006/relationships" xmlns:p="http://schemas.openxmlformats.org/presentationml/2006/main">
  <p:tag name="NUM" val="8"/>
</p:tagLst>
</file>

<file path=ppt/tags/tag323.xml><?xml version="1.0" encoding="utf-8"?>
<p:tagLst xmlns:a="http://schemas.openxmlformats.org/drawingml/2006/main" xmlns:r="http://schemas.openxmlformats.org/officeDocument/2006/relationships" xmlns:p="http://schemas.openxmlformats.org/presentationml/2006/main">
  <p:tag name="NUM" val="9"/>
</p:tagLst>
</file>

<file path=ppt/tags/tag324.xml><?xml version="1.0" encoding="utf-8"?>
<p:tagLst xmlns:a="http://schemas.openxmlformats.org/drawingml/2006/main" xmlns:r="http://schemas.openxmlformats.org/officeDocument/2006/relationships" xmlns:p="http://schemas.openxmlformats.org/presentationml/2006/main">
  <p:tag name="NUM" val="1"/>
</p:tagLst>
</file>

<file path=ppt/tags/tag325.xml><?xml version="1.0" encoding="utf-8"?>
<p:tagLst xmlns:a="http://schemas.openxmlformats.org/drawingml/2006/main" xmlns:r="http://schemas.openxmlformats.org/officeDocument/2006/relationships" xmlns:p="http://schemas.openxmlformats.org/presentationml/2006/main">
  <p:tag name="NUM" val="2"/>
</p:tagLst>
</file>

<file path=ppt/tags/tag326.xml><?xml version="1.0" encoding="utf-8"?>
<p:tagLst xmlns:a="http://schemas.openxmlformats.org/drawingml/2006/main" xmlns:r="http://schemas.openxmlformats.org/officeDocument/2006/relationships" xmlns:p="http://schemas.openxmlformats.org/presentationml/2006/main">
  <p:tag name="NUM" val="3"/>
</p:tagLst>
</file>

<file path=ppt/tags/tag327.xml><?xml version="1.0" encoding="utf-8"?>
<p:tagLst xmlns:a="http://schemas.openxmlformats.org/drawingml/2006/main" xmlns:r="http://schemas.openxmlformats.org/officeDocument/2006/relationships" xmlns:p="http://schemas.openxmlformats.org/presentationml/2006/main">
  <p:tag name="NUM" val="1"/>
</p:tagLst>
</file>

<file path=ppt/tags/tag328.xml><?xml version="1.0" encoding="utf-8"?>
<p:tagLst xmlns:a="http://schemas.openxmlformats.org/drawingml/2006/main" xmlns:r="http://schemas.openxmlformats.org/officeDocument/2006/relationships" xmlns:p="http://schemas.openxmlformats.org/presentationml/2006/main">
  <p:tag name="NUM" val="2"/>
</p:tagLst>
</file>

<file path=ppt/tags/tag329.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30.xml><?xml version="1.0" encoding="utf-8"?>
<p:tagLst xmlns:a="http://schemas.openxmlformats.org/drawingml/2006/main" xmlns:r="http://schemas.openxmlformats.org/officeDocument/2006/relationships" xmlns:p="http://schemas.openxmlformats.org/presentationml/2006/main">
  <p:tag name="NUM" val="4"/>
</p:tagLst>
</file>

<file path=ppt/tags/tag331.xml><?xml version="1.0" encoding="utf-8"?>
<p:tagLst xmlns:a="http://schemas.openxmlformats.org/drawingml/2006/main" xmlns:r="http://schemas.openxmlformats.org/officeDocument/2006/relationships" xmlns:p="http://schemas.openxmlformats.org/presentationml/2006/main">
  <p:tag name="NUM" val="5"/>
</p:tagLst>
</file>

<file path=ppt/tags/tag332.xml><?xml version="1.0" encoding="utf-8"?>
<p:tagLst xmlns:a="http://schemas.openxmlformats.org/drawingml/2006/main" xmlns:r="http://schemas.openxmlformats.org/officeDocument/2006/relationships" xmlns:p="http://schemas.openxmlformats.org/presentationml/2006/main">
  <p:tag name="NUM" val="6"/>
</p:tagLst>
</file>

<file path=ppt/tags/tag333.xml><?xml version="1.0" encoding="utf-8"?>
<p:tagLst xmlns:a="http://schemas.openxmlformats.org/drawingml/2006/main" xmlns:r="http://schemas.openxmlformats.org/officeDocument/2006/relationships" xmlns:p="http://schemas.openxmlformats.org/presentationml/2006/main">
  <p:tag name="NUM" val="7"/>
</p:tagLst>
</file>

<file path=ppt/tags/tag334.xml><?xml version="1.0" encoding="utf-8"?>
<p:tagLst xmlns:a="http://schemas.openxmlformats.org/drawingml/2006/main" xmlns:r="http://schemas.openxmlformats.org/officeDocument/2006/relationships" xmlns:p="http://schemas.openxmlformats.org/presentationml/2006/main">
  <p:tag name="NUM" val="8"/>
</p:tagLst>
</file>

<file path=ppt/tags/tag335.xml><?xml version="1.0" encoding="utf-8"?>
<p:tagLst xmlns:a="http://schemas.openxmlformats.org/drawingml/2006/main" xmlns:r="http://schemas.openxmlformats.org/officeDocument/2006/relationships" xmlns:p="http://schemas.openxmlformats.org/presentationml/2006/main">
  <p:tag name="NUM" val="9"/>
</p:tagLst>
</file>

<file path=ppt/tags/tag336.xml><?xml version="1.0" encoding="utf-8"?>
<p:tagLst xmlns:a="http://schemas.openxmlformats.org/drawingml/2006/main" xmlns:r="http://schemas.openxmlformats.org/officeDocument/2006/relationships" xmlns:p="http://schemas.openxmlformats.org/presentationml/2006/main">
  <p:tag name="NUM" val="10"/>
</p:tagLst>
</file>

<file path=ppt/tags/tag337.xml><?xml version="1.0" encoding="utf-8"?>
<p:tagLst xmlns:a="http://schemas.openxmlformats.org/drawingml/2006/main" xmlns:r="http://schemas.openxmlformats.org/officeDocument/2006/relationships" xmlns:p="http://schemas.openxmlformats.org/presentationml/2006/main">
  <p:tag name="NUM" val="11"/>
</p:tagLst>
</file>

<file path=ppt/tags/tag338.xml><?xml version="1.0" encoding="utf-8"?>
<p:tagLst xmlns:a="http://schemas.openxmlformats.org/drawingml/2006/main" xmlns:r="http://schemas.openxmlformats.org/officeDocument/2006/relationships" xmlns:p="http://schemas.openxmlformats.org/presentationml/2006/main">
  <p:tag name="NUM" val="1"/>
</p:tagLst>
</file>

<file path=ppt/tags/tag339.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40.xml><?xml version="1.0" encoding="utf-8"?>
<p:tagLst xmlns:a="http://schemas.openxmlformats.org/drawingml/2006/main" xmlns:r="http://schemas.openxmlformats.org/officeDocument/2006/relationships" xmlns:p="http://schemas.openxmlformats.org/presentationml/2006/main">
  <p:tag name="NUM" val="3"/>
</p:tagLst>
</file>

<file path=ppt/tags/tag341.xml><?xml version="1.0" encoding="utf-8"?>
<p:tagLst xmlns:a="http://schemas.openxmlformats.org/drawingml/2006/main" xmlns:r="http://schemas.openxmlformats.org/officeDocument/2006/relationships" xmlns:p="http://schemas.openxmlformats.org/presentationml/2006/main">
  <p:tag name="NUM" val="1"/>
</p:tagLst>
</file>

<file path=ppt/tags/tag342.xml><?xml version="1.0" encoding="utf-8"?>
<p:tagLst xmlns:a="http://schemas.openxmlformats.org/drawingml/2006/main" xmlns:r="http://schemas.openxmlformats.org/officeDocument/2006/relationships" xmlns:p="http://schemas.openxmlformats.org/presentationml/2006/main">
  <p:tag name="NUM" val="2"/>
</p:tagLst>
</file>

<file path=ppt/tags/tag343.xml><?xml version="1.0" encoding="utf-8"?>
<p:tagLst xmlns:a="http://schemas.openxmlformats.org/drawingml/2006/main" xmlns:r="http://schemas.openxmlformats.org/officeDocument/2006/relationships" xmlns:p="http://schemas.openxmlformats.org/presentationml/2006/main">
  <p:tag name="NUM" val="3"/>
</p:tagLst>
</file>

<file path=ppt/tags/tag344.xml><?xml version="1.0" encoding="utf-8"?>
<p:tagLst xmlns:a="http://schemas.openxmlformats.org/drawingml/2006/main" xmlns:r="http://schemas.openxmlformats.org/officeDocument/2006/relationships" xmlns:p="http://schemas.openxmlformats.org/presentationml/2006/main">
  <p:tag name="NUM" val="1"/>
</p:tagLst>
</file>

<file path=ppt/tags/tag345.xml><?xml version="1.0" encoding="utf-8"?>
<p:tagLst xmlns:a="http://schemas.openxmlformats.org/drawingml/2006/main" xmlns:r="http://schemas.openxmlformats.org/officeDocument/2006/relationships" xmlns:p="http://schemas.openxmlformats.org/presentationml/2006/main">
  <p:tag name="NUM" val="2"/>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4"/>
</p:tagLst>
</file>

<file path=ppt/tags/tag348.xml><?xml version="1.0" encoding="utf-8"?>
<p:tagLst xmlns:a="http://schemas.openxmlformats.org/drawingml/2006/main" xmlns:r="http://schemas.openxmlformats.org/officeDocument/2006/relationships" xmlns:p="http://schemas.openxmlformats.org/presentationml/2006/main">
  <p:tag name="NUM" val="5"/>
</p:tagLst>
</file>

<file path=ppt/tags/tag349.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50.xml><?xml version="1.0" encoding="utf-8"?>
<p:tagLst xmlns:a="http://schemas.openxmlformats.org/drawingml/2006/main" xmlns:r="http://schemas.openxmlformats.org/officeDocument/2006/relationships" xmlns:p="http://schemas.openxmlformats.org/presentationml/2006/main">
  <p:tag name="NUM" val="7"/>
</p:tagLst>
</file>

<file path=ppt/tags/tag351.xml><?xml version="1.0" encoding="utf-8"?>
<p:tagLst xmlns:a="http://schemas.openxmlformats.org/drawingml/2006/main" xmlns:r="http://schemas.openxmlformats.org/officeDocument/2006/relationships" xmlns:p="http://schemas.openxmlformats.org/presentationml/2006/main">
  <p:tag name="NUM" val="1"/>
</p:tagLst>
</file>

<file path=ppt/tags/tag352.xml><?xml version="1.0" encoding="utf-8"?>
<p:tagLst xmlns:a="http://schemas.openxmlformats.org/drawingml/2006/main" xmlns:r="http://schemas.openxmlformats.org/officeDocument/2006/relationships" xmlns:p="http://schemas.openxmlformats.org/presentationml/2006/main">
  <p:tag name="NUM" val="2"/>
</p:tagLst>
</file>

<file path=ppt/tags/tag353.xml><?xml version="1.0" encoding="utf-8"?>
<p:tagLst xmlns:a="http://schemas.openxmlformats.org/drawingml/2006/main" xmlns:r="http://schemas.openxmlformats.org/officeDocument/2006/relationships" xmlns:p="http://schemas.openxmlformats.org/presentationml/2006/main">
  <p:tag name="NUM" val="3"/>
</p:tagLst>
</file>

<file path=ppt/tags/tag354.xml><?xml version="1.0" encoding="utf-8"?>
<p:tagLst xmlns:a="http://schemas.openxmlformats.org/drawingml/2006/main" xmlns:r="http://schemas.openxmlformats.org/officeDocument/2006/relationships" xmlns:p="http://schemas.openxmlformats.org/presentationml/2006/main">
  <p:tag name="NUM" val="1"/>
</p:tagLst>
</file>

<file path=ppt/tags/tag355.xml><?xml version="1.0" encoding="utf-8"?>
<p:tagLst xmlns:a="http://schemas.openxmlformats.org/drawingml/2006/main" xmlns:r="http://schemas.openxmlformats.org/officeDocument/2006/relationships" xmlns:p="http://schemas.openxmlformats.org/presentationml/2006/main">
  <p:tag name="NUM" val="2"/>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1"/>
</p:tagLst>
</file>

<file path=ppt/tags/tag358.xml><?xml version="1.0" encoding="utf-8"?>
<p:tagLst xmlns:a="http://schemas.openxmlformats.org/drawingml/2006/main" xmlns:r="http://schemas.openxmlformats.org/officeDocument/2006/relationships" xmlns:p="http://schemas.openxmlformats.org/presentationml/2006/main">
  <p:tag name="NUM" val="2"/>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6"/>
</p:tagLst>
</file>

<file path=ppt/tags/tag360.xml><?xml version="1.0" encoding="utf-8"?>
<p:tagLst xmlns:a="http://schemas.openxmlformats.org/drawingml/2006/main" xmlns:r="http://schemas.openxmlformats.org/officeDocument/2006/relationships" xmlns:p="http://schemas.openxmlformats.org/presentationml/2006/main">
  <p:tag name="NUM" val="1"/>
</p:tagLst>
</file>

<file path=ppt/tags/tag361.xml><?xml version="1.0" encoding="utf-8"?>
<p:tagLst xmlns:a="http://schemas.openxmlformats.org/drawingml/2006/main" xmlns:r="http://schemas.openxmlformats.org/officeDocument/2006/relationships" xmlns:p="http://schemas.openxmlformats.org/presentationml/2006/main">
  <p:tag name="NUM" val="2"/>
</p:tagLst>
</file>

<file path=ppt/tags/tag362.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7"/>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8"/>
</p:tagLst>
</file>

<file path=ppt/tags/tag58.xml><?xml version="1.0" encoding="utf-8"?>
<p:tagLst xmlns:a="http://schemas.openxmlformats.org/drawingml/2006/main" xmlns:r="http://schemas.openxmlformats.org/officeDocument/2006/relationships" xmlns:p="http://schemas.openxmlformats.org/presentationml/2006/main">
  <p:tag name="NUM" val="9"/>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5"/>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4"/>
</p:tagLst>
</file>

<file path=ppt/tags/tag86.xml><?xml version="1.0" encoding="utf-8"?>
<p:tagLst xmlns:a="http://schemas.openxmlformats.org/drawingml/2006/main" xmlns:r="http://schemas.openxmlformats.org/officeDocument/2006/relationships" xmlns:p="http://schemas.openxmlformats.org/presentationml/2006/main">
  <p:tag name="NUM" val="5"/>
</p:tagLst>
</file>

<file path=ppt/tags/tag87.xml><?xml version="1.0" encoding="utf-8"?>
<p:tagLst xmlns:a="http://schemas.openxmlformats.org/drawingml/2006/main" xmlns:r="http://schemas.openxmlformats.org/officeDocument/2006/relationships" xmlns:p="http://schemas.openxmlformats.org/presentationml/2006/main">
  <p:tag name="NUM" val="6"/>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4"/>
</p:tagLst>
</file>

<file path=ppt/tags/tag98.xml><?xml version="1.0" encoding="utf-8"?>
<p:tagLst xmlns:a="http://schemas.openxmlformats.org/drawingml/2006/main" xmlns:r="http://schemas.openxmlformats.org/officeDocument/2006/relationships" xmlns:p="http://schemas.openxmlformats.org/presentationml/2006/main">
  <p:tag name="NUM" val="5"/>
</p:tagLst>
</file>

<file path=ppt/tags/tag9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Market Segmentation Infographics by Slidesgo">
  <a:themeElements>
    <a:clrScheme name="Simple Light">
      <a:dk1>
        <a:srgbClr val="000000"/>
      </a:dk1>
      <a:lt1>
        <a:srgbClr val="FFFFFF"/>
      </a:lt1>
      <a:dk2>
        <a:srgbClr val="595959"/>
      </a:dk2>
      <a:lt2>
        <a:srgbClr val="EEEEEE"/>
      </a:lt2>
      <a:accent1>
        <a:srgbClr val="264F73"/>
      </a:accent1>
      <a:accent2>
        <a:srgbClr val="3FBFB2"/>
      </a:accent2>
      <a:accent3>
        <a:srgbClr val="BCD97E"/>
      </a:accent3>
      <a:accent4>
        <a:srgbClr val="ECD180"/>
      </a:accent4>
      <a:accent5>
        <a:srgbClr val="F28D35"/>
      </a:accent5>
      <a:accent6>
        <a:srgbClr val="E06666"/>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3366</TotalTime>
  <Words>7299</Words>
  <Application>Microsoft Office PowerPoint</Application>
  <PresentationFormat>Affichage à l'écran (16:9)</PresentationFormat>
  <Paragraphs>409</Paragraphs>
  <Slides>89</Slides>
  <Notes>89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89</vt:i4>
      </vt:variant>
    </vt:vector>
  </HeadingPairs>
  <TitlesOfParts>
    <vt:vector size="94" baseType="lpstr">
      <vt:lpstr>Arial</vt:lpstr>
      <vt:lpstr>Helvetica Neue</vt:lpstr>
      <vt:lpstr>Roboto</vt:lpstr>
      <vt:lpstr>Fira Sans Extra Condensed Medium</vt:lpstr>
      <vt:lpstr>Market Segmentation Infographics by Slidesgo</vt:lpstr>
      <vt:lpstr>Segmentation Clients</vt:lpstr>
      <vt:lpstr>Sommaire</vt:lpstr>
      <vt:lpstr>Sommaire</vt:lpstr>
      <vt:lpstr>Contexte</vt:lpstr>
      <vt:lpstr>Présentation de l’entreprise</vt:lpstr>
      <vt:lpstr>Services</vt:lpstr>
      <vt:lpstr>Avantages</vt:lpstr>
      <vt:lpstr>Motivations</vt:lpstr>
      <vt:lpstr>Demande</vt:lpstr>
      <vt:lpstr>Objectif</vt:lpstr>
      <vt:lpstr>Réponse</vt:lpstr>
      <vt:lpstr>Stratégie de recherche</vt:lpstr>
      <vt:lpstr>Énoncé du problème</vt:lpstr>
      <vt:lpstr>Approche</vt:lpstr>
      <vt:lpstr>Qualité du code</vt:lpstr>
      <vt:lpstr>Stratégie de segmentation</vt:lpstr>
      <vt:lpstr>Données</vt:lpstr>
      <vt:lpstr>Données</vt:lpstr>
      <vt:lpstr>Données</vt:lpstr>
      <vt:lpstr>Rapport des données</vt:lpstr>
      <vt:lpstr>Sélection des tables pertinentes</vt:lpstr>
      <vt:lpstr>Approche méthodologique</vt:lpstr>
      <vt:lpstr>Préparation des données</vt:lpstr>
      <vt:lpstr>Préparation de la table des commandes</vt:lpstr>
      <vt:lpstr>Préparation de la table des commandes</vt:lpstr>
      <vt:lpstr>Préparation de la table des commandes</vt:lpstr>
      <vt:lpstr>Feature engineering</vt:lpstr>
      <vt:lpstr>Feature engineering</vt:lpstr>
      <vt:lpstr>Feature engineering</vt:lpstr>
      <vt:lpstr>Préparation de la table des articles de commande</vt:lpstr>
      <vt:lpstr>Vérification des commandes</vt:lpstr>
      <vt:lpstr>Vérification des commandes</vt:lpstr>
      <vt:lpstr>Vérification des commandes en double</vt:lpstr>
      <vt:lpstr>Regroupement des commandes</vt:lpstr>
      <vt:lpstr>Vérification des commandes</vt:lpstr>
      <vt:lpstr>Analyse des quantités</vt:lpstr>
      <vt:lpstr>Fusion des fichiers</vt:lpstr>
      <vt:lpstr>Données clients</vt:lpstr>
      <vt:lpstr>Données clients</vt:lpstr>
      <vt:lpstr>Données clients</vt:lpstr>
      <vt:lpstr>Données géographiques</vt:lpstr>
      <vt:lpstr>Analyse univariée et multivariée</vt:lpstr>
      <vt:lpstr>D’où viennent les clients ?</vt:lpstr>
      <vt:lpstr>D’où viennent les clients ?</vt:lpstr>
      <vt:lpstr>Quand les clients ont-ils passé leur première commande ?</vt:lpstr>
      <vt:lpstr>Quand les clients ont-ils passé leur première commande ?</vt:lpstr>
      <vt:lpstr>Conclusion</vt:lpstr>
      <vt:lpstr>Essais</vt:lpstr>
      <vt:lpstr>Segmentation des clients</vt:lpstr>
      <vt:lpstr>Température des clients</vt:lpstr>
      <vt:lpstr>Segmentation géodémographique</vt:lpstr>
      <vt:lpstr>Conclusion</vt:lpstr>
      <vt:lpstr>Segmentation RFM</vt:lpstr>
      <vt:lpstr>Récence</vt:lpstr>
      <vt:lpstr>Fréquence</vt:lpstr>
      <vt:lpstr>Montant</vt:lpstr>
      <vt:lpstr>Résultat</vt:lpstr>
      <vt:lpstr>Visualisation</vt:lpstr>
      <vt:lpstr>Apprentissage non supervisé</vt:lpstr>
      <vt:lpstr>Apprentissage non supervisé</vt:lpstr>
      <vt:lpstr>DBSCAN</vt:lpstr>
      <vt:lpstr>Par défaut</vt:lpstr>
      <vt:lpstr>Déterminer Epsilon</vt:lpstr>
      <vt:lpstr>Recherche des meilleurs paramètres</vt:lpstr>
      <vt:lpstr>Visualisation après tuning</vt:lpstr>
      <vt:lpstr>Avant/Après</vt:lpstr>
      <vt:lpstr>Agglomerative Clustering</vt:lpstr>
      <vt:lpstr>Dendrogramme</vt:lpstr>
      <vt:lpstr>4 clusters</vt:lpstr>
      <vt:lpstr>Manuel vs AC</vt:lpstr>
      <vt:lpstr>4 clusters</vt:lpstr>
      <vt:lpstr>5 clusters</vt:lpstr>
      <vt:lpstr>K-Means</vt:lpstr>
      <vt:lpstr>Déterminer le nombre de clusters</vt:lpstr>
      <vt:lpstr>Coefficients de silhouette</vt:lpstr>
      <vt:lpstr>Silhouette</vt:lpstr>
      <vt:lpstr>Vérification</vt:lpstr>
      <vt:lpstr>Undersampling</vt:lpstr>
      <vt:lpstr>Silhouette</vt:lpstr>
      <vt:lpstr>Projection</vt:lpstr>
      <vt:lpstr>Choix</vt:lpstr>
      <vt:lpstr>Projection</vt:lpstr>
      <vt:lpstr>Solutions actionnables</vt:lpstr>
      <vt:lpstr>Sur mesure</vt:lpstr>
      <vt:lpstr>Aperçus géographique</vt:lpstr>
      <vt:lpstr>Fréquence de mise à jour</vt:lpstr>
      <vt:lpstr>Ajout de nouveaux clients</vt:lpstr>
      <vt:lpstr>Conclusion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Clients</dc:title>
  <cp:lastModifiedBy>Abdessamad Derraz</cp:lastModifiedBy>
  <cp:revision>24</cp:revision>
  <dcterms:modified xsi:type="dcterms:W3CDTF">2021-09-30T19:53:10Z</dcterms:modified>
</cp:coreProperties>
</file>